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1108" r:id="rId2"/>
    <p:sldId id="1109" r:id="rId3"/>
    <p:sldId id="1110" r:id="rId4"/>
    <p:sldId id="1185" r:id="rId5"/>
    <p:sldId id="1112" r:id="rId6"/>
    <p:sldId id="1111" r:id="rId7"/>
    <p:sldId id="1186" r:id="rId8"/>
    <p:sldId id="1113" r:id="rId9"/>
    <p:sldId id="1193" r:id="rId10"/>
    <p:sldId id="1192" r:id="rId11"/>
    <p:sldId id="1191" r:id="rId12"/>
    <p:sldId id="1200" r:id="rId13"/>
    <p:sldId id="1201" r:id="rId14"/>
    <p:sldId id="1202" r:id="rId15"/>
    <p:sldId id="1203" r:id="rId16"/>
    <p:sldId id="1204" r:id="rId17"/>
    <p:sldId id="1205" r:id="rId18"/>
    <p:sldId id="1194" r:id="rId19"/>
    <p:sldId id="1114" r:id="rId20"/>
    <p:sldId id="1115" r:id="rId21"/>
    <p:sldId id="1116" r:id="rId22"/>
    <p:sldId id="1195" r:id="rId23"/>
    <p:sldId id="1196" r:id="rId24"/>
    <p:sldId id="1197" r:id="rId25"/>
    <p:sldId id="1198" r:id="rId26"/>
    <p:sldId id="1199" r:id="rId27"/>
    <p:sldId id="1213" r:id="rId28"/>
    <p:sldId id="1212" r:id="rId29"/>
    <p:sldId id="1214" r:id="rId30"/>
    <p:sldId id="1215" r:id="rId31"/>
    <p:sldId id="1216" r:id="rId32"/>
    <p:sldId id="1217" r:id="rId33"/>
    <p:sldId id="1218" r:id="rId34"/>
    <p:sldId id="1219" r:id="rId35"/>
    <p:sldId id="1220" r:id="rId36"/>
    <p:sldId id="1221" r:id="rId37"/>
    <p:sldId id="1222" r:id="rId38"/>
    <p:sldId id="1223" r:id="rId39"/>
    <p:sldId id="1225" r:id="rId40"/>
    <p:sldId id="1232" r:id="rId41"/>
    <p:sldId id="1233" r:id="rId42"/>
    <p:sldId id="1234" r:id="rId43"/>
    <p:sldId id="1235" r:id="rId44"/>
    <p:sldId id="1236" r:id="rId45"/>
    <p:sldId id="1237" r:id="rId46"/>
    <p:sldId id="1238" r:id="rId47"/>
    <p:sldId id="1239" r:id="rId48"/>
    <p:sldId id="1240" r:id="rId49"/>
    <p:sldId id="1241" r:id="rId50"/>
    <p:sldId id="1226" r:id="rId51"/>
    <p:sldId id="1227" r:id="rId52"/>
    <p:sldId id="1228" r:id="rId53"/>
    <p:sldId id="1229" r:id="rId54"/>
    <p:sldId id="1230" r:id="rId55"/>
    <p:sldId id="123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picture containing background pattern&#10;&#10;Description automatically generated">
            <a:extLst>
              <a:ext uri="{FF2B5EF4-FFF2-40B4-BE49-F238E27FC236}">
                <a16:creationId xmlns:a16="http://schemas.microsoft.com/office/drawing/2014/main" id="{5DF2779C-BA19-4136-8C08-1BC983697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124F2A-55A5-4462-9E40-751253F01C6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74B1BB3-9EC0-4260-A00C-81B4173DF03F}"/>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7E3CCF-736B-47A1-8DE2-5B14F0A7D86E}"/>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4BD3AA66-7859-473A-8E79-D04F5EB092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2DB539-A996-4655-A3D2-8F4FB6FDC99E}"/>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2249725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B7F1-8802-4222-8961-4737595FDF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B997B-A652-44C5-966C-8C824C80D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2DAF0-40BA-4AFB-ACB8-0A67BE365051}"/>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50B31893-DC7B-4D6D-AD39-DC105BB7BF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7AA6FC-C374-4F65-BA25-9D8DC3E5E677}"/>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428760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B502C-4A8B-4CF4-823D-02057220DCD3}"/>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B92BF9-3338-434F-8184-4F436010D7F2}"/>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C4D14E-1ED0-4738-900D-3343B2BFE429}"/>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C54BFFF4-902E-4BC7-959E-E0AF952754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EC8C7-77E3-48DC-A971-A4ED5AB094E5}"/>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01924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Background pattern&#10;&#10;Description automatically generated with medium confidence">
            <a:extLst>
              <a:ext uri="{FF2B5EF4-FFF2-40B4-BE49-F238E27FC236}">
                <a16:creationId xmlns:a16="http://schemas.microsoft.com/office/drawing/2014/main" id="{99EE78AF-9EC2-4476-9237-E97EBFD7A4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0408EE-3ECA-4DDE-BA5A-978CCABC5B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FD827A-1863-4DBC-824C-0343B09273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1EBEAF-061B-417F-96E8-C60CFA2CEB88}"/>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9C562A4B-D7DA-4970-B856-2CF6B660B8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49836B-F047-4BD9-9E17-0E6AAC2A95B7}"/>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139355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1179-188E-4248-BC5D-E7DEDCD5A2B9}"/>
              </a:ext>
            </a:extLst>
          </p:cNvPr>
          <p:cNvSpPr>
            <a:spLocks noGrp="1"/>
          </p:cNvSpPr>
          <p:nvPr>
            <p:ph type="title"/>
          </p:nvPr>
        </p:nvSpPr>
        <p:spPr>
          <a:xfrm>
            <a:off x="831851" y="1709740"/>
            <a:ext cx="10515600" cy="2852737"/>
          </a:xfrm>
        </p:spPr>
        <p:txBody>
          <a:bodyPr anchor="b"/>
          <a:lstStyle>
            <a:lvl1pPr>
              <a:defRPr sz="4500"/>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7E372032-CE53-45CE-8763-AEEF6DCE9FA9}"/>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C9890-7B7F-449A-9953-DF00B884963C}"/>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C6055179-DEAC-4C9E-A70E-31657ADBA6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E2C093-3C8D-4D4D-AC70-7797760F1B83}"/>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023840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A287-FFC6-42C2-B67D-6E5EEF3B75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03890A-9BAD-4309-B2AD-B773A09DFD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EEB675-C627-4ED3-85E9-BEAC6E1FC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D60071-18B8-4DC2-B806-67942E9B951A}"/>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6" name="Footer Placeholder 5">
            <a:extLst>
              <a:ext uri="{FF2B5EF4-FFF2-40B4-BE49-F238E27FC236}">
                <a16:creationId xmlns:a16="http://schemas.microsoft.com/office/drawing/2014/main" id="{E19D6536-A2CB-42D7-8C8B-0F6AD0F95A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715E0-81CE-4E71-8C6A-A3554CB7AAC6}"/>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68627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9485-031F-4805-8000-AFE4C31E5348}"/>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0EE32F-8024-4E8C-BBE8-10D75E2405E1}"/>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B83F8-7436-4F4D-8F37-C04107F2E1D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2EB97A-079E-43BF-B4BC-F269D765FB13}"/>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6D2C9-F9F1-4066-AB71-567B59FFE9F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9EAEF8-F4A5-4C37-BEEE-4759589D25D1}"/>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8" name="Footer Placeholder 7">
            <a:extLst>
              <a:ext uri="{FF2B5EF4-FFF2-40B4-BE49-F238E27FC236}">
                <a16:creationId xmlns:a16="http://schemas.microsoft.com/office/drawing/2014/main" id="{573661C0-5D96-4CF7-B37F-01A98A9A4B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FB2886-FB68-4613-9B94-70F0579D2B58}"/>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74372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24B7-6439-4E9E-B49C-C9C35185C6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37FA39-1BF8-4834-AB75-42112A08E891}"/>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4" name="Footer Placeholder 3">
            <a:extLst>
              <a:ext uri="{FF2B5EF4-FFF2-40B4-BE49-F238E27FC236}">
                <a16:creationId xmlns:a16="http://schemas.microsoft.com/office/drawing/2014/main" id="{ED73B5E4-99C8-4A24-958A-08361B9C54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7C7DC9-1133-4FB2-B505-F7E489AB5175}"/>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248561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6A462E-1196-4106-8240-BBC123015427}"/>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3" name="Footer Placeholder 2">
            <a:extLst>
              <a:ext uri="{FF2B5EF4-FFF2-40B4-BE49-F238E27FC236}">
                <a16:creationId xmlns:a16="http://schemas.microsoft.com/office/drawing/2014/main" id="{737032C2-2147-4ABD-BCC7-B5B4E53E4C0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C864B9-BF22-4DA4-BE26-48FAE25CDF43}"/>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190219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1683-5D75-47A4-82F5-84E7C2B1EF51}"/>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6923ABE-6DA8-4291-8809-3160FFF8A142}"/>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62E0D9-B7D7-48C3-8092-8741A21DB7C0}"/>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FAF58BE-8E71-4835-AA2B-315B3B7D8B93}"/>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6" name="Footer Placeholder 5">
            <a:extLst>
              <a:ext uri="{FF2B5EF4-FFF2-40B4-BE49-F238E27FC236}">
                <a16:creationId xmlns:a16="http://schemas.microsoft.com/office/drawing/2014/main" id="{0F1FDA38-0C29-40B4-B771-A1F552C040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7C298C-C0BE-471E-ACBD-72C6E7448BDE}"/>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8523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8A6E-9F0B-453A-90F2-628E5EC2058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A42F23-EE49-4475-BD14-850B219F90E1}"/>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F03AF47-4BF2-47D3-91AC-B96A9F1BCBBD}"/>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6606BE6-9F42-4EB7-9B0F-23DCC4683F11}"/>
              </a:ext>
            </a:extLst>
          </p:cNvPr>
          <p:cNvSpPr>
            <a:spLocks noGrp="1"/>
          </p:cNvSpPr>
          <p:nvPr>
            <p:ph type="dt" sz="half" idx="10"/>
          </p:nvPr>
        </p:nvSpPr>
        <p:spPr/>
        <p:txBody>
          <a:bodyPr/>
          <a:lstStyle/>
          <a:p>
            <a:fld id="{C574D89D-25EE-46EF-BE2E-6BBE7A3C61EA}" type="datetimeFigureOut">
              <a:rPr lang="en-IN" smtClean="0"/>
              <a:t>25-04-2023</a:t>
            </a:fld>
            <a:endParaRPr lang="en-IN"/>
          </a:p>
        </p:txBody>
      </p:sp>
      <p:sp>
        <p:nvSpPr>
          <p:cNvPr id="6" name="Footer Placeholder 5">
            <a:extLst>
              <a:ext uri="{FF2B5EF4-FFF2-40B4-BE49-F238E27FC236}">
                <a16:creationId xmlns:a16="http://schemas.microsoft.com/office/drawing/2014/main" id="{FF0B339A-D16A-4EEA-BA64-6F0B292852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A9FB40-CB21-4457-98EF-A50033F55EB3}"/>
              </a:ext>
            </a:extLst>
          </p:cNvPr>
          <p:cNvSpPr>
            <a:spLocks noGrp="1"/>
          </p:cNvSpPr>
          <p:nvPr>
            <p:ph type="sldNum" sz="quarter" idx="12"/>
          </p:nvPr>
        </p:nvSpPr>
        <p:spPr/>
        <p:txBody>
          <a:bodyPr/>
          <a:lstStyle/>
          <a:p>
            <a:fld id="{F392439D-7E91-4B45-9827-24B09A6EB4BA}" type="slidenum">
              <a:rPr lang="en-IN" smtClean="0"/>
              <a:t>‹#›</a:t>
            </a:fld>
            <a:endParaRPr lang="en-IN"/>
          </a:p>
        </p:txBody>
      </p:sp>
    </p:spTree>
    <p:extLst>
      <p:ext uri="{BB962C8B-B14F-4D97-AF65-F5344CB8AC3E}">
        <p14:creationId xmlns:p14="http://schemas.microsoft.com/office/powerpoint/2010/main" val="3914771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3D62F548-DB3C-4604-8492-A55E24020FE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71EDEFC5-3499-465B-8B8E-31B0CBDA1D4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4491E2-816C-4814-8026-BA50F97B72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458C23-0DE6-4EBE-8C64-6D9EF5E9BB98}"/>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74D89D-25EE-46EF-BE2E-6BBE7A3C61EA}" type="datetimeFigureOut">
              <a:rPr lang="en-IN" smtClean="0"/>
              <a:t>25-04-2023</a:t>
            </a:fld>
            <a:endParaRPr lang="en-IN"/>
          </a:p>
        </p:txBody>
      </p:sp>
      <p:sp>
        <p:nvSpPr>
          <p:cNvPr id="5" name="Footer Placeholder 4">
            <a:extLst>
              <a:ext uri="{FF2B5EF4-FFF2-40B4-BE49-F238E27FC236}">
                <a16:creationId xmlns:a16="http://schemas.microsoft.com/office/drawing/2014/main" id="{8D219F49-7951-4806-86AF-8B6497D7465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2CA5AA-5266-4A78-9F4C-68651285701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392439D-7E91-4B45-9827-24B09A6EB4BA}" type="slidenum">
              <a:rPr lang="en-IN" smtClean="0"/>
              <a:t>‹#›</a:t>
            </a:fld>
            <a:endParaRPr lang="en-IN"/>
          </a:p>
        </p:txBody>
      </p:sp>
      <p:pic>
        <p:nvPicPr>
          <p:cNvPr id="9" name="Picture 8" descr="A picture containing chart&#10;&#10;Description automatically generated">
            <a:extLst>
              <a:ext uri="{FF2B5EF4-FFF2-40B4-BE49-F238E27FC236}">
                <a16:creationId xmlns:a16="http://schemas.microsoft.com/office/drawing/2014/main" id="{0CEF5436-A927-4815-B901-A8562C7EDE7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029023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chtarget.com/whatis/definition/memory-management" TargetMode="External"/><Relationship Id="rId2" Type="http://schemas.openxmlformats.org/officeDocument/2006/relationships/hyperlink" Target="https://www.techtarget.com/whatis/definition/operating-system-O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chtarget.com/searchenterprisedesktop/definition/device-driver" TargetMode="External"/><Relationship Id="rId2" Type="http://schemas.openxmlformats.org/officeDocument/2006/relationships/hyperlink" Target="https://www.techtarget.com/searchsoftwarequality/definition/application"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7DDF6-A272-C8BA-1FB5-10C4A02DD9E3}"/>
              </a:ext>
            </a:extLst>
          </p:cNvPr>
          <p:cNvSpPr/>
          <p:nvPr/>
        </p:nvSpPr>
        <p:spPr>
          <a:xfrm>
            <a:off x="1393794" y="1953088"/>
            <a:ext cx="5220070" cy="96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Verdana"/>
                <a:ea typeface="+mn-ea"/>
                <a:cs typeface="+mn-cs"/>
              </a:rPr>
              <a:t>Dockers</a:t>
            </a:r>
          </a:p>
        </p:txBody>
      </p:sp>
    </p:spTree>
    <p:extLst>
      <p:ext uri="{BB962C8B-B14F-4D97-AF65-F5344CB8AC3E}">
        <p14:creationId xmlns:p14="http://schemas.microsoft.com/office/powerpoint/2010/main" val="110844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69A024-D323-877F-FE24-6A0468E1EEA1}"/>
              </a:ext>
            </a:extLst>
          </p:cNvPr>
          <p:cNvPicPr>
            <a:picLocks noChangeAspect="1"/>
          </p:cNvPicPr>
          <p:nvPr/>
        </p:nvPicPr>
        <p:blipFill rotWithShape="1">
          <a:blip r:embed="rId2"/>
          <a:srcRect l="10850" t="37152" r="43204" b="22589"/>
          <a:stretch/>
        </p:blipFill>
        <p:spPr>
          <a:xfrm>
            <a:off x="1180730" y="1420426"/>
            <a:ext cx="8131946" cy="4007982"/>
          </a:xfrm>
          <a:prstGeom prst="rect">
            <a:avLst/>
          </a:prstGeom>
        </p:spPr>
      </p:pic>
      <p:sp>
        <p:nvSpPr>
          <p:cNvPr id="2" name="Rectangle 1">
            <a:extLst>
              <a:ext uri="{FF2B5EF4-FFF2-40B4-BE49-F238E27FC236}">
                <a16:creationId xmlns:a16="http://schemas.microsoft.com/office/drawing/2014/main" id="{4CE807F7-A35B-953A-BD13-3E1443F4F2BF}"/>
              </a:ext>
            </a:extLst>
          </p:cNvPr>
          <p:cNvSpPr/>
          <p:nvPr/>
        </p:nvSpPr>
        <p:spPr>
          <a:xfrm>
            <a:off x="1056443" y="337351"/>
            <a:ext cx="6214369"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endParaRPr lang="en-IN" dirty="0"/>
          </a:p>
        </p:txBody>
      </p:sp>
    </p:spTree>
    <p:extLst>
      <p:ext uri="{BB962C8B-B14F-4D97-AF65-F5344CB8AC3E}">
        <p14:creationId xmlns:p14="http://schemas.microsoft.com/office/powerpoint/2010/main" val="286140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3C5DDF-0C5C-93DF-0360-5250B5342037}"/>
              </a:ext>
            </a:extLst>
          </p:cNvPr>
          <p:cNvPicPr>
            <a:picLocks noChangeAspect="1"/>
          </p:cNvPicPr>
          <p:nvPr/>
        </p:nvPicPr>
        <p:blipFill rotWithShape="1">
          <a:blip r:embed="rId2"/>
          <a:srcRect l="12379" t="30550" r="6287" b="2524"/>
          <a:stretch/>
        </p:blipFill>
        <p:spPr>
          <a:xfrm>
            <a:off x="701336" y="1464815"/>
            <a:ext cx="9916357" cy="4589755"/>
          </a:xfrm>
          <a:prstGeom prst="rect">
            <a:avLst/>
          </a:prstGeom>
        </p:spPr>
      </p:pic>
      <p:sp>
        <p:nvSpPr>
          <p:cNvPr id="4" name="Rectangle 3">
            <a:extLst>
              <a:ext uri="{FF2B5EF4-FFF2-40B4-BE49-F238E27FC236}">
                <a16:creationId xmlns:a16="http://schemas.microsoft.com/office/drawing/2014/main" id="{C9E352D3-15A0-BDF4-9B2E-E5B6D3856AAB}"/>
              </a:ext>
            </a:extLst>
          </p:cNvPr>
          <p:cNvSpPr/>
          <p:nvPr/>
        </p:nvSpPr>
        <p:spPr>
          <a:xfrm>
            <a:off x="701336" y="363984"/>
            <a:ext cx="6729274"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Docker Architecture</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4071349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20AD24-79A1-BDD5-5593-F38944A96E0C}"/>
              </a:ext>
            </a:extLst>
          </p:cNvPr>
          <p:cNvPicPr>
            <a:picLocks noChangeAspect="1"/>
          </p:cNvPicPr>
          <p:nvPr/>
        </p:nvPicPr>
        <p:blipFill rotWithShape="1">
          <a:blip r:embed="rId2"/>
          <a:srcRect l="22282" t="43883" r="30461" b="14519"/>
          <a:stretch/>
        </p:blipFill>
        <p:spPr>
          <a:xfrm>
            <a:off x="186430" y="1207363"/>
            <a:ext cx="10058748" cy="4980373"/>
          </a:xfrm>
          <a:prstGeom prst="rect">
            <a:avLst/>
          </a:prstGeom>
        </p:spPr>
      </p:pic>
      <p:sp>
        <p:nvSpPr>
          <p:cNvPr id="6" name="Rectangle 5">
            <a:extLst>
              <a:ext uri="{FF2B5EF4-FFF2-40B4-BE49-F238E27FC236}">
                <a16:creationId xmlns:a16="http://schemas.microsoft.com/office/drawing/2014/main" id="{2C975415-FE4F-88AE-5DB7-BDADF882C039}"/>
              </a:ext>
            </a:extLst>
          </p:cNvPr>
          <p:cNvSpPr/>
          <p:nvPr/>
        </p:nvSpPr>
        <p:spPr>
          <a:xfrm>
            <a:off x="257452" y="372862"/>
            <a:ext cx="6516210" cy="621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Architecture</a:t>
            </a:r>
            <a:endParaRPr lang="en-IN" dirty="0"/>
          </a:p>
        </p:txBody>
      </p:sp>
    </p:spTree>
    <p:extLst>
      <p:ext uri="{BB962C8B-B14F-4D97-AF65-F5344CB8AC3E}">
        <p14:creationId xmlns:p14="http://schemas.microsoft.com/office/powerpoint/2010/main" val="25107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F2C243-9242-69FD-7601-35CD1B643B14}"/>
              </a:ext>
            </a:extLst>
          </p:cNvPr>
          <p:cNvPicPr>
            <a:picLocks noChangeAspect="1"/>
          </p:cNvPicPr>
          <p:nvPr/>
        </p:nvPicPr>
        <p:blipFill rotWithShape="1">
          <a:blip r:embed="rId2"/>
          <a:srcRect l="24393" t="13980" r="29515" b="50000"/>
          <a:stretch/>
        </p:blipFill>
        <p:spPr>
          <a:xfrm>
            <a:off x="328473" y="1491447"/>
            <a:ext cx="10158639" cy="4465468"/>
          </a:xfrm>
          <a:prstGeom prst="rect">
            <a:avLst/>
          </a:prstGeom>
        </p:spPr>
      </p:pic>
      <p:pic>
        <p:nvPicPr>
          <p:cNvPr id="6" name="Picture 5">
            <a:extLst>
              <a:ext uri="{FF2B5EF4-FFF2-40B4-BE49-F238E27FC236}">
                <a16:creationId xmlns:a16="http://schemas.microsoft.com/office/drawing/2014/main" id="{B55F38FB-1E67-2618-B313-D1AEA6E780D7}"/>
              </a:ext>
            </a:extLst>
          </p:cNvPr>
          <p:cNvPicPr>
            <a:picLocks noChangeAspect="1"/>
          </p:cNvPicPr>
          <p:nvPr/>
        </p:nvPicPr>
        <p:blipFill>
          <a:blip r:embed="rId3"/>
          <a:stretch>
            <a:fillRect/>
          </a:stretch>
        </p:blipFill>
        <p:spPr>
          <a:xfrm>
            <a:off x="328473" y="584065"/>
            <a:ext cx="6529382" cy="634039"/>
          </a:xfrm>
          <a:prstGeom prst="rect">
            <a:avLst/>
          </a:prstGeom>
        </p:spPr>
      </p:pic>
    </p:spTree>
    <p:extLst>
      <p:ext uri="{BB962C8B-B14F-4D97-AF65-F5344CB8AC3E}">
        <p14:creationId xmlns:p14="http://schemas.microsoft.com/office/powerpoint/2010/main" val="3124839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E650E-ABB2-BFD2-C07B-C260EFE8E9BA}"/>
              </a:ext>
            </a:extLst>
          </p:cNvPr>
          <p:cNvPicPr>
            <a:picLocks noChangeAspect="1"/>
          </p:cNvPicPr>
          <p:nvPr/>
        </p:nvPicPr>
        <p:blipFill rotWithShape="1">
          <a:blip r:embed="rId2"/>
          <a:srcRect l="22209" t="20582" r="29733" b="41877"/>
          <a:stretch/>
        </p:blipFill>
        <p:spPr>
          <a:xfrm>
            <a:off x="257451" y="1198484"/>
            <a:ext cx="10431264" cy="4864963"/>
          </a:xfrm>
          <a:prstGeom prst="rect">
            <a:avLst/>
          </a:prstGeom>
        </p:spPr>
      </p:pic>
      <p:pic>
        <p:nvPicPr>
          <p:cNvPr id="6" name="Picture 5">
            <a:extLst>
              <a:ext uri="{FF2B5EF4-FFF2-40B4-BE49-F238E27FC236}">
                <a16:creationId xmlns:a16="http://schemas.microsoft.com/office/drawing/2014/main" id="{85CED14A-96F5-6F76-6C15-11D7D2DAA7A8}"/>
              </a:ext>
            </a:extLst>
          </p:cNvPr>
          <p:cNvPicPr>
            <a:picLocks noChangeAspect="1"/>
          </p:cNvPicPr>
          <p:nvPr/>
        </p:nvPicPr>
        <p:blipFill>
          <a:blip r:embed="rId3"/>
          <a:stretch>
            <a:fillRect/>
          </a:stretch>
        </p:blipFill>
        <p:spPr>
          <a:xfrm>
            <a:off x="257451" y="395413"/>
            <a:ext cx="6529382" cy="634039"/>
          </a:xfrm>
          <a:prstGeom prst="rect">
            <a:avLst/>
          </a:prstGeom>
        </p:spPr>
      </p:pic>
    </p:spTree>
    <p:extLst>
      <p:ext uri="{BB962C8B-B14F-4D97-AF65-F5344CB8AC3E}">
        <p14:creationId xmlns:p14="http://schemas.microsoft.com/office/powerpoint/2010/main" val="586976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0AEAFF-99DF-B063-09B8-EA332A022E36}"/>
              </a:ext>
            </a:extLst>
          </p:cNvPr>
          <p:cNvPicPr>
            <a:picLocks noChangeAspect="1"/>
          </p:cNvPicPr>
          <p:nvPr/>
        </p:nvPicPr>
        <p:blipFill rotWithShape="1">
          <a:blip r:embed="rId2"/>
          <a:srcRect l="22791" t="19029" r="28349" b="11204"/>
          <a:stretch/>
        </p:blipFill>
        <p:spPr>
          <a:xfrm>
            <a:off x="994297" y="150921"/>
            <a:ext cx="9138985" cy="6116714"/>
          </a:xfrm>
          <a:prstGeom prst="rect">
            <a:avLst/>
          </a:prstGeom>
        </p:spPr>
      </p:pic>
    </p:spTree>
    <p:extLst>
      <p:ext uri="{BB962C8B-B14F-4D97-AF65-F5344CB8AC3E}">
        <p14:creationId xmlns:p14="http://schemas.microsoft.com/office/powerpoint/2010/main" val="4289120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C58C2-70F1-08FF-987A-EC39CA3E87C3}"/>
              </a:ext>
            </a:extLst>
          </p:cNvPr>
          <p:cNvPicPr>
            <a:picLocks noChangeAspect="1"/>
          </p:cNvPicPr>
          <p:nvPr/>
        </p:nvPicPr>
        <p:blipFill>
          <a:blip r:embed="rId2"/>
          <a:stretch>
            <a:fillRect/>
          </a:stretch>
        </p:blipFill>
        <p:spPr>
          <a:xfrm>
            <a:off x="313717" y="3429000"/>
            <a:ext cx="8996041" cy="2909655"/>
          </a:xfrm>
          <a:prstGeom prst="rect">
            <a:avLst/>
          </a:prstGeom>
        </p:spPr>
      </p:pic>
      <p:pic>
        <p:nvPicPr>
          <p:cNvPr id="6" name="Picture 5">
            <a:extLst>
              <a:ext uri="{FF2B5EF4-FFF2-40B4-BE49-F238E27FC236}">
                <a16:creationId xmlns:a16="http://schemas.microsoft.com/office/drawing/2014/main" id="{F9CF0250-08AA-0255-F288-0DD3C58BDF3E}"/>
              </a:ext>
            </a:extLst>
          </p:cNvPr>
          <p:cNvPicPr>
            <a:picLocks noChangeAspect="1"/>
          </p:cNvPicPr>
          <p:nvPr/>
        </p:nvPicPr>
        <p:blipFill rotWithShape="1">
          <a:blip r:embed="rId3"/>
          <a:srcRect l="11470" t="7979" r="11887" b="10835"/>
          <a:stretch/>
        </p:blipFill>
        <p:spPr>
          <a:xfrm>
            <a:off x="5273337" y="301842"/>
            <a:ext cx="4589754" cy="3127157"/>
          </a:xfrm>
          <a:prstGeom prst="rect">
            <a:avLst/>
          </a:prstGeom>
        </p:spPr>
      </p:pic>
      <p:sp>
        <p:nvSpPr>
          <p:cNvPr id="7" name="Rectangle 6">
            <a:extLst>
              <a:ext uri="{FF2B5EF4-FFF2-40B4-BE49-F238E27FC236}">
                <a16:creationId xmlns:a16="http://schemas.microsoft.com/office/drawing/2014/main" id="{C854C33C-834C-EC43-367C-9AEDA89DDD1C}"/>
              </a:ext>
            </a:extLst>
          </p:cNvPr>
          <p:cNvSpPr/>
          <p:nvPr/>
        </p:nvSpPr>
        <p:spPr>
          <a:xfrm>
            <a:off x="313717" y="301842"/>
            <a:ext cx="3787766" cy="58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Major Docker Components</a:t>
            </a:r>
            <a:endParaRPr lang="en-IN" dirty="0"/>
          </a:p>
        </p:txBody>
      </p:sp>
    </p:spTree>
    <p:extLst>
      <p:ext uri="{BB962C8B-B14F-4D97-AF65-F5344CB8AC3E}">
        <p14:creationId xmlns:p14="http://schemas.microsoft.com/office/powerpoint/2010/main" val="1398597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DA8917-F483-5842-086D-05ED5B941E32}"/>
              </a:ext>
            </a:extLst>
          </p:cNvPr>
          <p:cNvPicPr>
            <a:picLocks noChangeAspect="1"/>
          </p:cNvPicPr>
          <p:nvPr/>
        </p:nvPicPr>
        <p:blipFill>
          <a:blip r:embed="rId2"/>
          <a:stretch>
            <a:fillRect/>
          </a:stretch>
        </p:blipFill>
        <p:spPr>
          <a:xfrm>
            <a:off x="94554" y="971484"/>
            <a:ext cx="8783115" cy="5065332"/>
          </a:xfrm>
          <a:prstGeom prst="rect">
            <a:avLst/>
          </a:prstGeom>
        </p:spPr>
      </p:pic>
      <p:pic>
        <p:nvPicPr>
          <p:cNvPr id="6" name="Picture 5">
            <a:extLst>
              <a:ext uri="{FF2B5EF4-FFF2-40B4-BE49-F238E27FC236}">
                <a16:creationId xmlns:a16="http://schemas.microsoft.com/office/drawing/2014/main" id="{51FBCE15-C539-7602-A26F-C4E7AF2C8632}"/>
              </a:ext>
            </a:extLst>
          </p:cNvPr>
          <p:cNvPicPr>
            <a:picLocks noChangeAspect="1"/>
          </p:cNvPicPr>
          <p:nvPr/>
        </p:nvPicPr>
        <p:blipFill>
          <a:blip r:embed="rId3"/>
          <a:stretch>
            <a:fillRect/>
          </a:stretch>
        </p:blipFill>
        <p:spPr>
          <a:xfrm>
            <a:off x="8877669" y="3266985"/>
            <a:ext cx="3385353" cy="2263803"/>
          </a:xfrm>
          <a:prstGeom prst="rect">
            <a:avLst/>
          </a:prstGeom>
        </p:spPr>
      </p:pic>
      <p:pic>
        <p:nvPicPr>
          <p:cNvPr id="7" name="Picture 6">
            <a:extLst>
              <a:ext uri="{FF2B5EF4-FFF2-40B4-BE49-F238E27FC236}">
                <a16:creationId xmlns:a16="http://schemas.microsoft.com/office/drawing/2014/main" id="{81CF4BE5-D1D6-43A1-2EB2-20491242F8B7}"/>
              </a:ext>
            </a:extLst>
          </p:cNvPr>
          <p:cNvPicPr>
            <a:picLocks noChangeAspect="1"/>
          </p:cNvPicPr>
          <p:nvPr/>
        </p:nvPicPr>
        <p:blipFill>
          <a:blip r:embed="rId4"/>
          <a:stretch>
            <a:fillRect/>
          </a:stretch>
        </p:blipFill>
        <p:spPr>
          <a:xfrm>
            <a:off x="269953" y="374024"/>
            <a:ext cx="3804234" cy="597460"/>
          </a:xfrm>
          <a:prstGeom prst="rect">
            <a:avLst/>
          </a:prstGeom>
        </p:spPr>
      </p:pic>
    </p:spTree>
    <p:extLst>
      <p:ext uri="{BB962C8B-B14F-4D97-AF65-F5344CB8AC3E}">
        <p14:creationId xmlns:p14="http://schemas.microsoft.com/office/powerpoint/2010/main" val="120658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4C5F67-9B79-E873-8C60-365331BF6A47}"/>
              </a:ext>
            </a:extLst>
          </p:cNvPr>
          <p:cNvPicPr>
            <a:picLocks noChangeAspect="1"/>
          </p:cNvPicPr>
          <p:nvPr/>
        </p:nvPicPr>
        <p:blipFill rotWithShape="1">
          <a:blip r:embed="rId2"/>
          <a:srcRect l="12597" t="37410" r="37888" b="22589"/>
          <a:stretch/>
        </p:blipFill>
        <p:spPr>
          <a:xfrm>
            <a:off x="1012054" y="1367564"/>
            <a:ext cx="9072980" cy="4122871"/>
          </a:xfrm>
          <a:prstGeom prst="rect">
            <a:avLst/>
          </a:prstGeom>
        </p:spPr>
      </p:pic>
      <p:sp>
        <p:nvSpPr>
          <p:cNvPr id="4" name="Rectangle 3">
            <a:extLst>
              <a:ext uri="{FF2B5EF4-FFF2-40B4-BE49-F238E27FC236}">
                <a16:creationId xmlns:a16="http://schemas.microsoft.com/office/drawing/2014/main" id="{429A51D3-506E-4E0D-2F0A-3454B58A1814}"/>
              </a:ext>
            </a:extLst>
          </p:cNvPr>
          <p:cNvSpPr/>
          <p:nvPr/>
        </p:nvSpPr>
        <p:spPr>
          <a:xfrm>
            <a:off x="1012054" y="363984"/>
            <a:ext cx="6169981" cy="523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Docker Objects</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255711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F16AE2-7747-0AEE-E1C1-C65145DF0950}"/>
              </a:ext>
            </a:extLst>
          </p:cNvPr>
          <p:cNvSpPr>
            <a:spLocks noGrp="1"/>
          </p:cNvSpPr>
          <p:nvPr>
            <p:ph type="body" idx="1"/>
          </p:nvPr>
        </p:nvSpPr>
        <p:spPr>
          <a:xfrm>
            <a:off x="831851" y="1846555"/>
            <a:ext cx="10515600" cy="4243097"/>
          </a:xfrm>
        </p:spPr>
        <p:txBody>
          <a:bodyPr>
            <a:normAutofit fontScale="92500" lnSpcReduction="10000"/>
          </a:bodyPr>
          <a:lstStyle/>
          <a:p>
            <a:pPr algn="just"/>
            <a:r>
              <a:rPr lang="en-US" dirty="0">
                <a:solidFill>
                  <a:schemeClr val="tx1"/>
                </a:solidFill>
              </a:rPr>
              <a:t>The kernel is the essential foundation of a computer's operating system (</a:t>
            </a:r>
            <a:r>
              <a:rPr lang="en-US" dirty="0">
                <a:solidFill>
                  <a:schemeClr val="tx1"/>
                </a:solidFill>
                <a:hlinkClick r:id="rId2">
                  <a:extLst>
                    <a:ext uri="{A12FA001-AC4F-418D-AE19-62706E023703}">
                      <ahyp:hlinkClr xmlns:ahyp="http://schemas.microsoft.com/office/drawing/2018/hyperlinkcolor" val="tx"/>
                    </a:ext>
                  </a:extLst>
                </a:hlinkClick>
              </a:rPr>
              <a:t>OS</a:t>
            </a:r>
            <a:r>
              <a:rPr lang="en-US" dirty="0">
                <a:solidFill>
                  <a:schemeClr val="tx1"/>
                </a:solidFill>
              </a:rPr>
              <a:t>). </a:t>
            </a:r>
          </a:p>
          <a:p>
            <a:pPr algn="just"/>
            <a:r>
              <a:rPr lang="en-US" dirty="0">
                <a:solidFill>
                  <a:schemeClr val="tx1"/>
                </a:solidFill>
              </a:rPr>
              <a:t>It is the core that provides basic services for all other parts of the OS. </a:t>
            </a:r>
          </a:p>
          <a:p>
            <a:pPr algn="just"/>
            <a:r>
              <a:rPr lang="en-US" dirty="0">
                <a:solidFill>
                  <a:srgbClr val="FF0000"/>
                </a:solidFill>
              </a:rPr>
              <a:t>It is the main layer between the OS and underlying computer hardware, and it helps with tasks such as process and </a:t>
            </a:r>
            <a:r>
              <a:rPr lang="en-US" dirty="0">
                <a:solidFill>
                  <a:srgbClr val="FF0000"/>
                </a:solidFill>
                <a:hlinkClick r:id="rId3">
                  <a:extLst>
                    <a:ext uri="{A12FA001-AC4F-418D-AE19-62706E023703}">
                      <ahyp:hlinkClr xmlns:ahyp="http://schemas.microsoft.com/office/drawing/2018/hyperlinkcolor" val="tx"/>
                    </a:ext>
                  </a:extLst>
                </a:hlinkClick>
              </a:rPr>
              <a:t>memory management</a:t>
            </a:r>
            <a:r>
              <a:rPr lang="en-US" dirty="0">
                <a:solidFill>
                  <a:srgbClr val="FF0000"/>
                </a:solidFill>
              </a:rPr>
              <a:t>, file systems, device control and networking.</a:t>
            </a:r>
          </a:p>
          <a:p>
            <a:pPr algn="just"/>
            <a:r>
              <a:rPr lang="en-US" dirty="0">
                <a:solidFill>
                  <a:schemeClr val="tx1"/>
                </a:solidFill>
              </a:rPr>
              <a:t>During normal system startup, a computer's basic input/output system, or BIOS, completes a hardware bootstrap or initialization.</a:t>
            </a:r>
          </a:p>
          <a:p>
            <a:pPr algn="just"/>
            <a:r>
              <a:rPr lang="en-US" dirty="0">
                <a:solidFill>
                  <a:schemeClr val="tx1"/>
                </a:solidFill>
              </a:rPr>
              <a:t>It then runs a bootloader which loads the kernel from a storage device such as a hard drive  into a protected memory space. Once the kernel is loaded into computer memory, the BIOS transfers control to the kernel.</a:t>
            </a:r>
          </a:p>
          <a:p>
            <a:pPr algn="just"/>
            <a:r>
              <a:rPr lang="en-US" dirty="0">
                <a:solidFill>
                  <a:schemeClr val="tx1"/>
                </a:solidFill>
              </a:rPr>
              <a:t> It then loads other OS components to complete the system startup and make control available to users through a desktop or other user interface.</a:t>
            </a:r>
          </a:p>
          <a:p>
            <a:pPr algn="just"/>
            <a:r>
              <a:rPr lang="en-US" dirty="0">
                <a:solidFill>
                  <a:schemeClr val="tx1"/>
                </a:solidFill>
              </a:rPr>
              <a:t>If the kernel is damaged or cannot load successfully, the computer will be unable to start completely if at all. </a:t>
            </a:r>
          </a:p>
          <a:p>
            <a:pPr algn="just"/>
            <a:r>
              <a:rPr lang="en-US" dirty="0">
                <a:solidFill>
                  <a:schemeClr val="tx1"/>
                </a:solidFill>
              </a:rPr>
              <a:t>This will require service to correct hardware damage or restore the operating system kernel to a working version.</a:t>
            </a:r>
          </a:p>
          <a:p>
            <a:pPr algn="just"/>
            <a:endParaRPr lang="en-US" dirty="0">
              <a:solidFill>
                <a:schemeClr val="tx1"/>
              </a:solidFill>
            </a:endParaRPr>
          </a:p>
          <a:p>
            <a:endParaRPr lang="en-IN" dirty="0"/>
          </a:p>
        </p:txBody>
      </p:sp>
      <p:sp>
        <p:nvSpPr>
          <p:cNvPr id="2" name="Rectangle 1">
            <a:extLst>
              <a:ext uri="{FF2B5EF4-FFF2-40B4-BE49-F238E27FC236}">
                <a16:creationId xmlns:a16="http://schemas.microsoft.com/office/drawing/2014/main" id="{12D30245-6D06-5760-5A50-8A6559A05F7E}"/>
              </a:ext>
            </a:extLst>
          </p:cNvPr>
          <p:cNvSpPr/>
          <p:nvPr/>
        </p:nvSpPr>
        <p:spPr>
          <a:xfrm>
            <a:off x="831851" y="630315"/>
            <a:ext cx="5196087" cy="754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Verdana"/>
                <a:ea typeface="+mn-ea"/>
                <a:cs typeface="+mn-cs"/>
              </a:rPr>
              <a:t>What is a kernel?</a:t>
            </a:r>
          </a:p>
        </p:txBody>
      </p:sp>
    </p:spTree>
    <p:extLst>
      <p:ext uri="{BB962C8B-B14F-4D97-AF65-F5344CB8AC3E}">
        <p14:creationId xmlns:p14="http://schemas.microsoft.com/office/powerpoint/2010/main" val="406910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9DFDBE-7356-0FC7-6833-144496E29B94}"/>
              </a:ext>
            </a:extLst>
          </p:cNvPr>
          <p:cNvSpPr>
            <a:spLocks noGrp="1"/>
          </p:cNvSpPr>
          <p:nvPr>
            <p:ph type="body" idx="1"/>
          </p:nvPr>
        </p:nvSpPr>
        <p:spPr>
          <a:xfrm>
            <a:off x="758301" y="1349116"/>
            <a:ext cx="9513163" cy="4874131"/>
          </a:xfrm>
        </p:spPr>
        <p:txBody>
          <a:bodyPr>
            <a:normAutofit/>
          </a:bodyPr>
          <a:lstStyle/>
          <a:p>
            <a:pPr marL="285750" indent="-285750" algn="just">
              <a:buFont typeface="Arial" panose="020B0604020202020204" pitchFamily="34" charset="0"/>
              <a:buChar char="•"/>
            </a:pPr>
            <a:r>
              <a:rPr lang="en-US" dirty="0">
                <a:solidFill>
                  <a:schemeClr val="tx1"/>
                </a:solidFill>
              </a:rPr>
              <a:t>Containers are fundamentally changing the way we develop, distribute, and run software. </a:t>
            </a:r>
          </a:p>
          <a:p>
            <a:pPr marL="285750" indent="-285750" algn="just">
              <a:buFont typeface="Arial" panose="020B0604020202020204" pitchFamily="34" charset="0"/>
              <a:buChar char="•"/>
            </a:pPr>
            <a:r>
              <a:rPr lang="en-US" dirty="0">
                <a:solidFill>
                  <a:schemeClr val="tx1"/>
                </a:solidFill>
              </a:rPr>
              <a:t>Developers can build software locally, knowing that it will run identically regardless of host environment—be it a rack in the IT department, a user’s laptop, or a cluster in the cloud. </a:t>
            </a:r>
          </a:p>
          <a:p>
            <a:pPr marL="285750" indent="-285750" algn="just">
              <a:buFont typeface="Arial" panose="020B0604020202020204" pitchFamily="34" charset="0"/>
              <a:buChar char="•"/>
            </a:pPr>
            <a:r>
              <a:rPr lang="en-US" dirty="0">
                <a:solidFill>
                  <a:schemeClr val="tx1"/>
                </a:solidFill>
              </a:rPr>
              <a:t>Operations engineers can concentrate on networking, resources, and uptime and spend less time configuring environments and battling system dependencies. </a:t>
            </a:r>
          </a:p>
          <a:p>
            <a:pPr marL="285750" indent="-285750" algn="just">
              <a:buFont typeface="Arial" panose="020B0604020202020204" pitchFamily="34" charset="0"/>
              <a:buChar char="•"/>
            </a:pPr>
            <a:r>
              <a:rPr lang="en-US" dirty="0">
                <a:solidFill>
                  <a:schemeClr val="tx1"/>
                </a:solidFill>
              </a:rPr>
              <a:t>The use and uptake of containers is increasing at a phenomenal rate across the industry, from the smallest start ups to large-scale enterprises.</a:t>
            </a:r>
          </a:p>
          <a:p>
            <a:pPr marL="285750" indent="-285750" algn="just">
              <a:buFont typeface="Arial" panose="020B0604020202020204" pitchFamily="34" charset="0"/>
              <a:buChar char="•"/>
            </a:pPr>
            <a:r>
              <a:rPr lang="en-US" dirty="0">
                <a:solidFill>
                  <a:schemeClr val="tx1"/>
                </a:solidFill>
              </a:rPr>
              <a:t>Developers and operations engineers should expect to regularly use containers in some fashion within the next few years. </a:t>
            </a:r>
          </a:p>
          <a:p>
            <a:pPr marL="285750" indent="-285750" algn="just">
              <a:buFont typeface="Arial" panose="020B0604020202020204" pitchFamily="34" charset="0"/>
              <a:buChar char="•"/>
            </a:pPr>
            <a:r>
              <a:rPr lang="en-US" dirty="0">
                <a:solidFill>
                  <a:srgbClr val="FF0000"/>
                </a:solidFill>
              </a:rPr>
              <a:t>Containers are an encapsulation of an application with its dependencies. </a:t>
            </a:r>
          </a:p>
          <a:p>
            <a:pPr marL="285750" indent="-285750" algn="just">
              <a:buFont typeface="Arial" panose="020B0604020202020204" pitchFamily="34" charset="0"/>
              <a:buChar char="•"/>
            </a:pPr>
            <a:r>
              <a:rPr lang="en-US" dirty="0">
                <a:solidFill>
                  <a:srgbClr val="FF0000"/>
                </a:solidFill>
              </a:rPr>
              <a:t>At first glance, they appear to be just a lightweight form of virtual machines (VMs)—like a VM, a container holds an isolated instance of an operating system (OS), which we can use to run applications</a:t>
            </a:r>
            <a:r>
              <a:rPr lang="en-US" dirty="0">
                <a:solidFill>
                  <a:schemeClr val="tx1"/>
                </a:solidFill>
              </a:rPr>
              <a:t>.</a:t>
            </a:r>
            <a:endParaRPr lang="en-IN" dirty="0">
              <a:solidFill>
                <a:schemeClr val="tx1"/>
              </a:solidFill>
            </a:endParaRPr>
          </a:p>
        </p:txBody>
      </p:sp>
      <p:sp>
        <p:nvSpPr>
          <p:cNvPr id="4" name="Rectangle 3">
            <a:extLst>
              <a:ext uri="{FF2B5EF4-FFF2-40B4-BE49-F238E27FC236}">
                <a16:creationId xmlns:a16="http://schemas.microsoft.com/office/drawing/2014/main" id="{0058721F-A279-B46D-CD34-86BDE7195387}"/>
              </a:ext>
            </a:extLst>
          </p:cNvPr>
          <p:cNvSpPr/>
          <p:nvPr/>
        </p:nvSpPr>
        <p:spPr>
          <a:xfrm>
            <a:off x="847078" y="452761"/>
            <a:ext cx="5248922" cy="630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Verdana"/>
                <a:ea typeface="+mn-ea"/>
                <a:cs typeface="+mn-cs"/>
              </a:rPr>
              <a:t>What is a Container?</a:t>
            </a:r>
          </a:p>
        </p:txBody>
      </p:sp>
    </p:spTree>
    <p:extLst>
      <p:ext uri="{BB962C8B-B14F-4D97-AF65-F5344CB8AC3E}">
        <p14:creationId xmlns:p14="http://schemas.microsoft.com/office/powerpoint/2010/main" val="4039556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7458C3-8F20-5F96-5819-B04FD1B82529}"/>
              </a:ext>
            </a:extLst>
          </p:cNvPr>
          <p:cNvPicPr>
            <a:picLocks noChangeAspect="1"/>
          </p:cNvPicPr>
          <p:nvPr/>
        </p:nvPicPr>
        <p:blipFill rotWithShape="1">
          <a:blip r:embed="rId2"/>
          <a:srcRect l="7594" t="18490" r="7282" b="22338"/>
          <a:stretch/>
        </p:blipFill>
        <p:spPr>
          <a:xfrm>
            <a:off x="3435659" y="1893163"/>
            <a:ext cx="4021584" cy="3071674"/>
          </a:xfrm>
          <a:prstGeom prst="rect">
            <a:avLst/>
          </a:prstGeom>
        </p:spPr>
      </p:pic>
      <p:sp>
        <p:nvSpPr>
          <p:cNvPr id="4" name="Rectangle 3">
            <a:extLst>
              <a:ext uri="{FF2B5EF4-FFF2-40B4-BE49-F238E27FC236}">
                <a16:creationId xmlns:a16="http://schemas.microsoft.com/office/drawing/2014/main" id="{4428D361-C039-9784-A443-DDDB5EAEAECC}"/>
              </a:ext>
            </a:extLst>
          </p:cNvPr>
          <p:cNvSpPr/>
          <p:nvPr/>
        </p:nvSpPr>
        <p:spPr>
          <a:xfrm>
            <a:off x="2290439" y="506027"/>
            <a:ext cx="6480699" cy="843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Kernel : Bridge between OS and Application</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139138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E39363-B469-14A8-F291-80FCC94D8552}"/>
              </a:ext>
            </a:extLst>
          </p:cNvPr>
          <p:cNvSpPr>
            <a:spLocks noGrp="1"/>
          </p:cNvSpPr>
          <p:nvPr>
            <p:ph type="body" idx="1"/>
          </p:nvPr>
        </p:nvSpPr>
        <p:spPr>
          <a:xfrm>
            <a:off x="844549" y="1793289"/>
            <a:ext cx="9347016" cy="4296364"/>
          </a:xfrm>
        </p:spPr>
        <p:txBody>
          <a:bodyPr>
            <a:normAutofit/>
          </a:bodyPr>
          <a:lstStyle/>
          <a:p>
            <a:pPr algn="just"/>
            <a:r>
              <a:rPr lang="en-US" dirty="0">
                <a:solidFill>
                  <a:schemeClr val="tx1"/>
                </a:solidFill>
              </a:rPr>
              <a:t>In broad terms, an OS kernel performs three primary jobs.</a:t>
            </a:r>
          </a:p>
          <a:p>
            <a:pPr algn="just">
              <a:buFont typeface="+mj-lt"/>
              <a:buAutoNum type="arabicPeriod"/>
            </a:pPr>
            <a:r>
              <a:rPr lang="en-US" dirty="0">
                <a:solidFill>
                  <a:schemeClr val="tx1"/>
                </a:solidFill>
              </a:rPr>
              <a:t>It provides the interfaces needed for users and </a:t>
            </a:r>
            <a:r>
              <a:rPr lang="en-US" dirty="0">
                <a:solidFill>
                  <a:schemeClr val="tx1"/>
                </a:solidFill>
                <a:hlinkClick r:id="rId2">
                  <a:extLst>
                    <a:ext uri="{A12FA001-AC4F-418D-AE19-62706E023703}">
                      <ahyp:hlinkClr xmlns:ahyp="http://schemas.microsoft.com/office/drawing/2018/hyperlinkcolor" val="tx"/>
                    </a:ext>
                  </a:extLst>
                </a:hlinkClick>
              </a:rPr>
              <a:t>applications</a:t>
            </a:r>
            <a:r>
              <a:rPr lang="en-US" dirty="0">
                <a:solidFill>
                  <a:schemeClr val="tx1"/>
                </a:solidFill>
              </a:rPr>
              <a:t> to interact with the computer.</a:t>
            </a:r>
          </a:p>
          <a:p>
            <a:pPr algn="just">
              <a:buFont typeface="+mj-lt"/>
              <a:buAutoNum type="arabicPeriod"/>
            </a:pPr>
            <a:r>
              <a:rPr lang="en-US" dirty="0">
                <a:solidFill>
                  <a:schemeClr val="tx1"/>
                </a:solidFill>
              </a:rPr>
              <a:t>It launches and manages applications.</a:t>
            </a:r>
          </a:p>
          <a:p>
            <a:pPr algn="just">
              <a:buFont typeface="+mj-lt"/>
              <a:buAutoNum type="arabicPeriod"/>
            </a:pPr>
            <a:r>
              <a:rPr lang="en-US" dirty="0">
                <a:solidFill>
                  <a:schemeClr val="tx1"/>
                </a:solidFill>
              </a:rPr>
              <a:t>It manages the underlying system hardware devices.</a:t>
            </a:r>
          </a:p>
          <a:p>
            <a:pPr algn="just"/>
            <a:r>
              <a:rPr lang="en-US" dirty="0">
                <a:solidFill>
                  <a:srgbClr val="FF0000"/>
                </a:solidFill>
              </a:rPr>
              <a:t>In more granular terms, accomplishing these three kernel functions involves a range of computer tasks, including the following:</a:t>
            </a:r>
          </a:p>
          <a:p>
            <a:pPr algn="just">
              <a:buFont typeface="Arial" panose="020B0604020202020204" pitchFamily="34" charset="0"/>
              <a:buChar char="•"/>
            </a:pPr>
            <a:r>
              <a:rPr lang="en-US" dirty="0">
                <a:solidFill>
                  <a:srgbClr val="FF0000"/>
                </a:solidFill>
              </a:rPr>
              <a:t>loading and managing less-critical OS components, such as </a:t>
            </a:r>
            <a:r>
              <a:rPr lang="en-US" dirty="0">
                <a:solidFill>
                  <a:srgbClr val="FF0000"/>
                </a:solidFill>
                <a:hlinkClick r:id="rId3">
                  <a:extLst>
                    <a:ext uri="{A12FA001-AC4F-418D-AE19-62706E023703}">
                      <ahyp:hlinkClr xmlns:ahyp="http://schemas.microsoft.com/office/drawing/2018/hyperlinkcolor" val="tx"/>
                    </a:ext>
                  </a:extLst>
                </a:hlinkClick>
              </a:rPr>
              <a:t>device drivers</a:t>
            </a:r>
            <a:r>
              <a:rPr lang="en-US" dirty="0">
                <a:solidFill>
                  <a:srgbClr val="FF0000"/>
                </a:solidFill>
              </a:rPr>
              <a:t>;</a:t>
            </a:r>
          </a:p>
          <a:p>
            <a:pPr algn="just">
              <a:buFont typeface="Arial" panose="020B0604020202020204" pitchFamily="34" charset="0"/>
              <a:buChar char="•"/>
            </a:pPr>
            <a:r>
              <a:rPr lang="en-US" dirty="0">
                <a:solidFill>
                  <a:srgbClr val="FF0000"/>
                </a:solidFill>
              </a:rPr>
              <a:t>organizing and managing threads and the various processes spawned by running applications;</a:t>
            </a:r>
          </a:p>
          <a:p>
            <a:endParaRPr lang="en-IN" dirty="0"/>
          </a:p>
        </p:txBody>
      </p:sp>
      <p:sp>
        <p:nvSpPr>
          <p:cNvPr id="2" name="Rectangle 1">
            <a:extLst>
              <a:ext uri="{FF2B5EF4-FFF2-40B4-BE49-F238E27FC236}">
                <a16:creationId xmlns:a16="http://schemas.microsoft.com/office/drawing/2014/main" id="{F85856E4-9186-92C6-B8D7-3E58B4600ED3}"/>
              </a:ext>
            </a:extLst>
          </p:cNvPr>
          <p:cNvSpPr/>
          <p:nvPr/>
        </p:nvSpPr>
        <p:spPr>
          <a:xfrm>
            <a:off x="844549" y="834501"/>
            <a:ext cx="7306322" cy="60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Verdana"/>
                <a:ea typeface="+mn-ea"/>
                <a:cs typeface="+mn-cs"/>
              </a:rPr>
              <a:t>What is the purpose of the kernel?</a:t>
            </a:r>
          </a:p>
        </p:txBody>
      </p:sp>
    </p:spTree>
    <p:extLst>
      <p:ext uri="{BB962C8B-B14F-4D97-AF65-F5344CB8AC3E}">
        <p14:creationId xmlns:p14="http://schemas.microsoft.com/office/powerpoint/2010/main" val="236087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FA294-E5C4-BD3E-CF74-EFD5286EDBF7}"/>
              </a:ext>
            </a:extLst>
          </p:cNvPr>
          <p:cNvPicPr>
            <a:picLocks noChangeAspect="1"/>
          </p:cNvPicPr>
          <p:nvPr/>
        </p:nvPicPr>
        <p:blipFill rotWithShape="1">
          <a:blip r:embed="rId2"/>
          <a:srcRect t="19255"/>
          <a:stretch/>
        </p:blipFill>
        <p:spPr>
          <a:xfrm>
            <a:off x="408373" y="2414727"/>
            <a:ext cx="11620500" cy="2407281"/>
          </a:xfrm>
          <a:prstGeom prst="rect">
            <a:avLst/>
          </a:prstGeom>
        </p:spPr>
      </p:pic>
      <p:sp>
        <p:nvSpPr>
          <p:cNvPr id="6" name="Rectangle 5">
            <a:extLst>
              <a:ext uri="{FF2B5EF4-FFF2-40B4-BE49-F238E27FC236}">
                <a16:creationId xmlns:a16="http://schemas.microsoft.com/office/drawing/2014/main" id="{B4D0B17D-FDED-94F7-58B4-0061EC314BED}"/>
              </a:ext>
            </a:extLst>
          </p:cNvPr>
          <p:cNvSpPr/>
          <p:nvPr/>
        </p:nvSpPr>
        <p:spPr>
          <a:xfrm>
            <a:off x="408373" y="976544"/>
            <a:ext cx="7084380" cy="73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a Virtual Machine?</a:t>
            </a:r>
            <a:endParaRPr lang="en-IN" dirty="0"/>
          </a:p>
        </p:txBody>
      </p:sp>
    </p:spTree>
    <p:extLst>
      <p:ext uri="{BB962C8B-B14F-4D97-AF65-F5344CB8AC3E}">
        <p14:creationId xmlns:p14="http://schemas.microsoft.com/office/powerpoint/2010/main" val="364620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2CD6E-7B6E-B008-E95A-050C92FC8F2F}"/>
              </a:ext>
            </a:extLst>
          </p:cNvPr>
          <p:cNvPicPr>
            <a:picLocks noChangeAspect="1"/>
          </p:cNvPicPr>
          <p:nvPr/>
        </p:nvPicPr>
        <p:blipFill>
          <a:blip r:embed="rId2"/>
          <a:stretch>
            <a:fillRect/>
          </a:stretch>
        </p:blipFill>
        <p:spPr>
          <a:xfrm>
            <a:off x="319596" y="2239863"/>
            <a:ext cx="11336785" cy="2626848"/>
          </a:xfrm>
          <a:prstGeom prst="rect">
            <a:avLst/>
          </a:prstGeom>
        </p:spPr>
      </p:pic>
      <p:pic>
        <p:nvPicPr>
          <p:cNvPr id="6" name="Picture 5">
            <a:extLst>
              <a:ext uri="{FF2B5EF4-FFF2-40B4-BE49-F238E27FC236}">
                <a16:creationId xmlns:a16="http://schemas.microsoft.com/office/drawing/2014/main" id="{ED45E1C7-C28F-CE1D-C77E-BDD30E22E29E}"/>
              </a:ext>
            </a:extLst>
          </p:cNvPr>
          <p:cNvPicPr>
            <a:picLocks noChangeAspect="1"/>
          </p:cNvPicPr>
          <p:nvPr/>
        </p:nvPicPr>
        <p:blipFill>
          <a:blip r:embed="rId3"/>
          <a:stretch>
            <a:fillRect/>
          </a:stretch>
        </p:blipFill>
        <p:spPr>
          <a:xfrm>
            <a:off x="319596" y="1314040"/>
            <a:ext cx="7096359" cy="749873"/>
          </a:xfrm>
          <a:prstGeom prst="rect">
            <a:avLst/>
          </a:prstGeom>
        </p:spPr>
      </p:pic>
    </p:spTree>
    <p:extLst>
      <p:ext uri="{BB962C8B-B14F-4D97-AF65-F5344CB8AC3E}">
        <p14:creationId xmlns:p14="http://schemas.microsoft.com/office/powerpoint/2010/main" val="272730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046DC-032F-F930-99EB-0794080AA991}"/>
              </a:ext>
            </a:extLst>
          </p:cNvPr>
          <p:cNvPicPr>
            <a:picLocks noChangeAspect="1"/>
          </p:cNvPicPr>
          <p:nvPr/>
        </p:nvPicPr>
        <p:blipFill>
          <a:blip r:embed="rId2"/>
          <a:stretch>
            <a:fillRect/>
          </a:stretch>
        </p:blipFill>
        <p:spPr>
          <a:xfrm>
            <a:off x="534139" y="2371725"/>
            <a:ext cx="11123721" cy="2114550"/>
          </a:xfrm>
          <a:prstGeom prst="rect">
            <a:avLst/>
          </a:prstGeom>
        </p:spPr>
      </p:pic>
      <p:sp>
        <p:nvSpPr>
          <p:cNvPr id="6" name="Rectangle 5">
            <a:extLst>
              <a:ext uri="{FF2B5EF4-FFF2-40B4-BE49-F238E27FC236}">
                <a16:creationId xmlns:a16="http://schemas.microsoft.com/office/drawing/2014/main" id="{577059F7-FE25-4BFF-FBA9-6274E71EFCC0}"/>
              </a:ext>
            </a:extLst>
          </p:cNvPr>
          <p:cNvSpPr/>
          <p:nvPr/>
        </p:nvSpPr>
        <p:spPr>
          <a:xfrm>
            <a:off x="534139" y="1189608"/>
            <a:ext cx="5484921"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VM</a:t>
            </a:r>
            <a:endParaRPr lang="en-IN" dirty="0"/>
          </a:p>
        </p:txBody>
      </p:sp>
    </p:spTree>
    <p:extLst>
      <p:ext uri="{BB962C8B-B14F-4D97-AF65-F5344CB8AC3E}">
        <p14:creationId xmlns:p14="http://schemas.microsoft.com/office/powerpoint/2010/main" val="3171688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69E24-48EA-13BC-8150-B1A939FBE946}"/>
              </a:ext>
            </a:extLst>
          </p:cNvPr>
          <p:cNvPicPr>
            <a:picLocks noChangeAspect="1"/>
          </p:cNvPicPr>
          <p:nvPr/>
        </p:nvPicPr>
        <p:blipFill>
          <a:blip r:embed="rId2"/>
          <a:stretch>
            <a:fillRect/>
          </a:stretch>
        </p:blipFill>
        <p:spPr>
          <a:xfrm>
            <a:off x="266329" y="2245056"/>
            <a:ext cx="11594238" cy="2176024"/>
          </a:xfrm>
          <a:prstGeom prst="rect">
            <a:avLst/>
          </a:prstGeom>
        </p:spPr>
      </p:pic>
      <p:sp>
        <p:nvSpPr>
          <p:cNvPr id="6" name="Rectangle 5">
            <a:extLst>
              <a:ext uri="{FF2B5EF4-FFF2-40B4-BE49-F238E27FC236}">
                <a16:creationId xmlns:a16="http://schemas.microsoft.com/office/drawing/2014/main" id="{4A31D0FC-8CA2-4C32-C9E2-7221A60CC129}"/>
              </a:ext>
            </a:extLst>
          </p:cNvPr>
          <p:cNvSpPr/>
          <p:nvPr/>
        </p:nvSpPr>
        <p:spPr>
          <a:xfrm>
            <a:off x="266329" y="878889"/>
            <a:ext cx="5273337" cy="665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 of Interest</a:t>
            </a:r>
            <a:endParaRPr lang="en-IN" dirty="0"/>
          </a:p>
        </p:txBody>
      </p:sp>
    </p:spTree>
    <p:extLst>
      <p:ext uri="{BB962C8B-B14F-4D97-AF65-F5344CB8AC3E}">
        <p14:creationId xmlns:p14="http://schemas.microsoft.com/office/powerpoint/2010/main" val="411717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6F5CA-5ED3-C374-570C-0B7E0BC2A3C7}"/>
              </a:ext>
            </a:extLst>
          </p:cNvPr>
          <p:cNvPicPr>
            <a:picLocks noChangeAspect="1"/>
          </p:cNvPicPr>
          <p:nvPr/>
        </p:nvPicPr>
        <p:blipFill>
          <a:blip r:embed="rId2"/>
          <a:stretch>
            <a:fillRect/>
          </a:stretch>
        </p:blipFill>
        <p:spPr>
          <a:xfrm>
            <a:off x="752475" y="1464815"/>
            <a:ext cx="10096038" cy="4297809"/>
          </a:xfrm>
          <a:prstGeom prst="rect">
            <a:avLst/>
          </a:prstGeom>
        </p:spPr>
      </p:pic>
      <p:pic>
        <p:nvPicPr>
          <p:cNvPr id="6" name="Picture 5">
            <a:extLst>
              <a:ext uri="{FF2B5EF4-FFF2-40B4-BE49-F238E27FC236}">
                <a16:creationId xmlns:a16="http://schemas.microsoft.com/office/drawing/2014/main" id="{7BACB8B5-B65E-39D0-3A50-039EB15FE993}"/>
              </a:ext>
            </a:extLst>
          </p:cNvPr>
          <p:cNvPicPr>
            <a:picLocks noChangeAspect="1"/>
          </p:cNvPicPr>
          <p:nvPr/>
        </p:nvPicPr>
        <p:blipFill>
          <a:blip r:embed="rId3"/>
          <a:stretch>
            <a:fillRect/>
          </a:stretch>
        </p:blipFill>
        <p:spPr>
          <a:xfrm>
            <a:off x="752475" y="489485"/>
            <a:ext cx="5285690" cy="676715"/>
          </a:xfrm>
          <a:prstGeom prst="rect">
            <a:avLst/>
          </a:prstGeom>
        </p:spPr>
      </p:pic>
    </p:spTree>
    <p:extLst>
      <p:ext uri="{BB962C8B-B14F-4D97-AF65-F5344CB8AC3E}">
        <p14:creationId xmlns:p14="http://schemas.microsoft.com/office/powerpoint/2010/main" val="3469819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22EBF-5E1F-5BC1-1E7A-EF1682E473C1}"/>
              </a:ext>
            </a:extLst>
          </p:cNvPr>
          <p:cNvPicPr>
            <a:picLocks noChangeAspect="1"/>
          </p:cNvPicPr>
          <p:nvPr/>
        </p:nvPicPr>
        <p:blipFill rotWithShape="1">
          <a:blip r:embed="rId2"/>
          <a:srcRect l="5826" t="23947" r="34029" b="25955"/>
          <a:stretch/>
        </p:blipFill>
        <p:spPr>
          <a:xfrm>
            <a:off x="559294" y="1260628"/>
            <a:ext cx="9796221" cy="4589756"/>
          </a:xfrm>
          <a:prstGeom prst="rect">
            <a:avLst/>
          </a:prstGeom>
        </p:spPr>
      </p:pic>
      <p:sp>
        <p:nvSpPr>
          <p:cNvPr id="4" name="Rectangle 3">
            <a:extLst>
              <a:ext uri="{FF2B5EF4-FFF2-40B4-BE49-F238E27FC236}">
                <a16:creationId xmlns:a16="http://schemas.microsoft.com/office/drawing/2014/main" id="{CD1D022A-12CB-3AB6-AD41-5765849E542D}"/>
              </a:ext>
            </a:extLst>
          </p:cNvPr>
          <p:cNvSpPr/>
          <p:nvPr/>
        </p:nvSpPr>
        <p:spPr>
          <a:xfrm>
            <a:off x="559294" y="363984"/>
            <a:ext cx="6409677" cy="71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Docker : Work Flow</a:t>
            </a:r>
          </a:p>
        </p:txBody>
      </p:sp>
    </p:spTree>
    <p:extLst>
      <p:ext uri="{BB962C8B-B14F-4D97-AF65-F5344CB8AC3E}">
        <p14:creationId xmlns:p14="http://schemas.microsoft.com/office/powerpoint/2010/main" val="1870087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83B867-0448-0888-F8E1-C7B4A3EB74C5}"/>
              </a:ext>
            </a:extLst>
          </p:cNvPr>
          <p:cNvPicPr>
            <a:picLocks noChangeAspect="1"/>
          </p:cNvPicPr>
          <p:nvPr/>
        </p:nvPicPr>
        <p:blipFill>
          <a:blip r:embed="rId2"/>
          <a:stretch>
            <a:fillRect/>
          </a:stretch>
        </p:blipFill>
        <p:spPr>
          <a:xfrm>
            <a:off x="133166" y="2370339"/>
            <a:ext cx="7457242" cy="1486316"/>
          </a:xfrm>
          <a:prstGeom prst="rect">
            <a:avLst/>
          </a:prstGeom>
        </p:spPr>
      </p:pic>
      <p:pic>
        <p:nvPicPr>
          <p:cNvPr id="7" name="Picture 6">
            <a:extLst>
              <a:ext uri="{FF2B5EF4-FFF2-40B4-BE49-F238E27FC236}">
                <a16:creationId xmlns:a16="http://schemas.microsoft.com/office/drawing/2014/main" id="{F01DB21E-9FFF-1913-BEEF-670E0A901F00}"/>
              </a:ext>
            </a:extLst>
          </p:cNvPr>
          <p:cNvPicPr>
            <a:picLocks noChangeAspect="1"/>
          </p:cNvPicPr>
          <p:nvPr/>
        </p:nvPicPr>
        <p:blipFill>
          <a:blip r:embed="rId3"/>
          <a:stretch>
            <a:fillRect/>
          </a:stretch>
        </p:blipFill>
        <p:spPr>
          <a:xfrm>
            <a:off x="7670306" y="1890944"/>
            <a:ext cx="4323471" cy="3621578"/>
          </a:xfrm>
          <a:prstGeom prst="rect">
            <a:avLst/>
          </a:prstGeom>
        </p:spPr>
      </p:pic>
      <p:sp>
        <p:nvSpPr>
          <p:cNvPr id="8" name="Rectangle 7">
            <a:extLst>
              <a:ext uri="{FF2B5EF4-FFF2-40B4-BE49-F238E27FC236}">
                <a16:creationId xmlns:a16="http://schemas.microsoft.com/office/drawing/2014/main" id="{26C67B84-C741-8288-A775-07B7D57A09E1}"/>
              </a:ext>
            </a:extLst>
          </p:cNvPr>
          <p:cNvSpPr/>
          <p:nvPr/>
        </p:nvSpPr>
        <p:spPr>
          <a:xfrm>
            <a:off x="577049" y="656948"/>
            <a:ext cx="6036815" cy="58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Microservices </a:t>
            </a:r>
            <a:endParaRPr lang="en-IN" dirty="0"/>
          </a:p>
        </p:txBody>
      </p:sp>
    </p:spTree>
    <p:extLst>
      <p:ext uri="{BB962C8B-B14F-4D97-AF65-F5344CB8AC3E}">
        <p14:creationId xmlns:p14="http://schemas.microsoft.com/office/powerpoint/2010/main" val="328318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7889D-1395-6F0F-5C04-C061182EBA72}"/>
              </a:ext>
            </a:extLst>
          </p:cNvPr>
          <p:cNvPicPr>
            <a:picLocks noChangeAspect="1"/>
          </p:cNvPicPr>
          <p:nvPr/>
        </p:nvPicPr>
        <p:blipFill>
          <a:blip r:embed="rId2"/>
          <a:stretch>
            <a:fillRect/>
          </a:stretch>
        </p:blipFill>
        <p:spPr>
          <a:xfrm>
            <a:off x="460991" y="2158477"/>
            <a:ext cx="10978728" cy="2884040"/>
          </a:xfrm>
          <a:prstGeom prst="rect">
            <a:avLst/>
          </a:prstGeom>
        </p:spPr>
      </p:pic>
      <p:sp>
        <p:nvSpPr>
          <p:cNvPr id="6" name="Rectangle 5">
            <a:extLst>
              <a:ext uri="{FF2B5EF4-FFF2-40B4-BE49-F238E27FC236}">
                <a16:creationId xmlns:a16="http://schemas.microsoft.com/office/drawing/2014/main" id="{8E8535F6-125F-BD9A-70ED-322BF9E09AEC}"/>
              </a:ext>
            </a:extLst>
          </p:cNvPr>
          <p:cNvSpPr/>
          <p:nvPr/>
        </p:nvSpPr>
        <p:spPr>
          <a:xfrm>
            <a:off x="460991" y="1198484"/>
            <a:ext cx="4323425" cy="550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Focus :Unit Of Work</a:t>
            </a:r>
            <a:endParaRPr lang="en-IN" dirty="0"/>
          </a:p>
        </p:txBody>
      </p:sp>
    </p:spTree>
    <p:extLst>
      <p:ext uri="{BB962C8B-B14F-4D97-AF65-F5344CB8AC3E}">
        <p14:creationId xmlns:p14="http://schemas.microsoft.com/office/powerpoint/2010/main" val="2508139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747601-BA0B-EB0F-133F-8F61FA7A02C4}"/>
              </a:ext>
            </a:extLst>
          </p:cNvPr>
          <p:cNvSpPr>
            <a:spLocks noGrp="1"/>
          </p:cNvSpPr>
          <p:nvPr>
            <p:ph type="body" idx="1"/>
          </p:nvPr>
        </p:nvSpPr>
        <p:spPr>
          <a:xfrm>
            <a:off x="831851" y="1651247"/>
            <a:ext cx="10515600" cy="4438405"/>
          </a:xfrm>
        </p:spPr>
        <p:txBody>
          <a:bodyPr>
            <a:normAutofit/>
          </a:bodyPr>
          <a:lstStyle/>
          <a:p>
            <a:pPr marL="285750" indent="-285750" algn="just">
              <a:buFont typeface="Arial" panose="020B0604020202020204" pitchFamily="34" charset="0"/>
              <a:buChar char="•"/>
            </a:pPr>
            <a:r>
              <a:rPr lang="en-US" dirty="0">
                <a:solidFill>
                  <a:schemeClr val="tx1"/>
                </a:solidFill>
              </a:rPr>
              <a:t>Containers share resources with the host OS, which makes them an order of magnitude more efficient. </a:t>
            </a:r>
          </a:p>
          <a:p>
            <a:pPr marL="285750" indent="-285750" algn="just">
              <a:buFont typeface="Arial" panose="020B0604020202020204" pitchFamily="34" charset="0"/>
              <a:buChar char="•"/>
            </a:pPr>
            <a:r>
              <a:rPr lang="en-US" dirty="0">
                <a:solidFill>
                  <a:schemeClr val="tx1"/>
                </a:solidFill>
              </a:rPr>
              <a:t>Containers can be started and stopped in a fraction of a second. </a:t>
            </a:r>
          </a:p>
          <a:p>
            <a:pPr marL="285750" indent="-285750" algn="just">
              <a:buFont typeface="Arial" panose="020B0604020202020204" pitchFamily="34" charset="0"/>
              <a:buChar char="•"/>
            </a:pPr>
            <a:r>
              <a:rPr lang="en-US" dirty="0">
                <a:solidFill>
                  <a:schemeClr val="tx1"/>
                </a:solidFill>
              </a:rPr>
              <a:t>Applications running in containers incur little to no overhead compared to applications running natively on the host OS. </a:t>
            </a:r>
          </a:p>
          <a:p>
            <a:pPr marL="285750" indent="-285750" algn="just">
              <a:buFont typeface="Arial" panose="020B0604020202020204" pitchFamily="34" charset="0"/>
              <a:buChar char="•"/>
            </a:pPr>
            <a:r>
              <a:rPr lang="en-US" dirty="0">
                <a:solidFill>
                  <a:srgbClr val="FF0000"/>
                </a:solidFill>
              </a:rPr>
              <a:t>The portability of containers has the potential to eliminate a whole class of bugs caused by subtle changes in the running environment—it could even put an end to the age-old developer refrain of “but it works on my machine!” </a:t>
            </a:r>
          </a:p>
          <a:p>
            <a:pPr marL="285750" indent="-285750" algn="just">
              <a:buFont typeface="Arial" panose="020B0604020202020204" pitchFamily="34" charset="0"/>
              <a:buChar char="•"/>
            </a:pPr>
            <a:r>
              <a:rPr lang="en-US" dirty="0">
                <a:solidFill>
                  <a:srgbClr val="FF0000"/>
                </a:solidFill>
              </a:rPr>
              <a:t>The lightweight nature of containers means developers can run dozens of containers at the same time, making it possible to emulate a production ready .</a:t>
            </a:r>
            <a:endParaRPr lang="en-IN" dirty="0">
              <a:solidFill>
                <a:srgbClr val="FF0000"/>
              </a:solidFill>
            </a:endParaRPr>
          </a:p>
        </p:txBody>
      </p:sp>
      <p:pic>
        <p:nvPicPr>
          <p:cNvPr id="4" name="Picture 3">
            <a:extLst>
              <a:ext uri="{FF2B5EF4-FFF2-40B4-BE49-F238E27FC236}">
                <a16:creationId xmlns:a16="http://schemas.microsoft.com/office/drawing/2014/main" id="{DDF06556-F6CA-63AC-C725-3E88AB9A9675}"/>
              </a:ext>
            </a:extLst>
          </p:cNvPr>
          <p:cNvPicPr>
            <a:picLocks noChangeAspect="1"/>
          </p:cNvPicPr>
          <p:nvPr/>
        </p:nvPicPr>
        <p:blipFill>
          <a:blip r:embed="rId2"/>
          <a:stretch>
            <a:fillRect/>
          </a:stretch>
        </p:blipFill>
        <p:spPr>
          <a:xfrm>
            <a:off x="834697" y="675114"/>
            <a:ext cx="5261304" cy="731583"/>
          </a:xfrm>
          <a:prstGeom prst="rect">
            <a:avLst/>
          </a:prstGeom>
        </p:spPr>
      </p:pic>
    </p:spTree>
    <p:extLst>
      <p:ext uri="{BB962C8B-B14F-4D97-AF65-F5344CB8AC3E}">
        <p14:creationId xmlns:p14="http://schemas.microsoft.com/office/powerpoint/2010/main" val="2866052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DA97A-DD45-F858-9BBF-9C3871EF09EB}"/>
              </a:ext>
            </a:extLst>
          </p:cNvPr>
          <p:cNvPicPr>
            <a:picLocks noChangeAspect="1"/>
          </p:cNvPicPr>
          <p:nvPr/>
        </p:nvPicPr>
        <p:blipFill>
          <a:blip r:embed="rId2"/>
          <a:stretch>
            <a:fillRect/>
          </a:stretch>
        </p:blipFill>
        <p:spPr>
          <a:xfrm>
            <a:off x="451235" y="1820754"/>
            <a:ext cx="10779981" cy="3718911"/>
          </a:xfrm>
          <a:prstGeom prst="rect">
            <a:avLst/>
          </a:prstGeom>
        </p:spPr>
      </p:pic>
      <p:sp>
        <p:nvSpPr>
          <p:cNvPr id="6" name="Rectangle 5">
            <a:extLst>
              <a:ext uri="{FF2B5EF4-FFF2-40B4-BE49-F238E27FC236}">
                <a16:creationId xmlns:a16="http://schemas.microsoft.com/office/drawing/2014/main" id="{36667DF0-936D-740D-9585-CC19428E124A}"/>
              </a:ext>
            </a:extLst>
          </p:cNvPr>
          <p:cNvSpPr/>
          <p:nvPr/>
        </p:nvSpPr>
        <p:spPr>
          <a:xfrm>
            <a:off x="523783" y="763480"/>
            <a:ext cx="6072326" cy="49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Microservices :SCM</a:t>
            </a:r>
            <a:endParaRPr lang="en-IN" dirty="0"/>
          </a:p>
        </p:txBody>
      </p:sp>
    </p:spTree>
    <p:extLst>
      <p:ext uri="{BB962C8B-B14F-4D97-AF65-F5344CB8AC3E}">
        <p14:creationId xmlns:p14="http://schemas.microsoft.com/office/powerpoint/2010/main" val="1465170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AECCE-AAE7-6F33-A3F6-584B2C2F95AD}"/>
              </a:ext>
            </a:extLst>
          </p:cNvPr>
          <p:cNvPicPr>
            <a:picLocks noChangeAspect="1"/>
          </p:cNvPicPr>
          <p:nvPr/>
        </p:nvPicPr>
        <p:blipFill>
          <a:blip r:embed="rId2"/>
          <a:stretch>
            <a:fillRect/>
          </a:stretch>
        </p:blipFill>
        <p:spPr>
          <a:xfrm>
            <a:off x="338691" y="1198022"/>
            <a:ext cx="10227918" cy="1332113"/>
          </a:xfrm>
          <a:prstGeom prst="rect">
            <a:avLst/>
          </a:prstGeom>
        </p:spPr>
      </p:pic>
      <p:pic>
        <p:nvPicPr>
          <p:cNvPr id="7" name="Picture 6">
            <a:extLst>
              <a:ext uri="{FF2B5EF4-FFF2-40B4-BE49-F238E27FC236}">
                <a16:creationId xmlns:a16="http://schemas.microsoft.com/office/drawing/2014/main" id="{3B2351FE-1ABB-94DD-FF96-E9F2231200D8}"/>
              </a:ext>
            </a:extLst>
          </p:cNvPr>
          <p:cNvPicPr>
            <a:picLocks noChangeAspect="1"/>
          </p:cNvPicPr>
          <p:nvPr/>
        </p:nvPicPr>
        <p:blipFill>
          <a:blip r:embed="rId3"/>
          <a:stretch>
            <a:fillRect/>
          </a:stretch>
        </p:blipFill>
        <p:spPr>
          <a:xfrm>
            <a:off x="338691" y="2721236"/>
            <a:ext cx="11316879" cy="3129148"/>
          </a:xfrm>
          <a:prstGeom prst="rect">
            <a:avLst/>
          </a:prstGeom>
        </p:spPr>
      </p:pic>
      <p:sp>
        <p:nvSpPr>
          <p:cNvPr id="8" name="Rectangle 7">
            <a:extLst>
              <a:ext uri="{FF2B5EF4-FFF2-40B4-BE49-F238E27FC236}">
                <a16:creationId xmlns:a16="http://schemas.microsoft.com/office/drawing/2014/main" id="{4FA543A3-6E37-C651-4298-8775A3B21956}"/>
              </a:ext>
            </a:extLst>
          </p:cNvPr>
          <p:cNvSpPr/>
          <p:nvPr/>
        </p:nvSpPr>
        <p:spPr>
          <a:xfrm>
            <a:off x="338691" y="248575"/>
            <a:ext cx="5192097"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Microservices : Loose Coupling</a:t>
            </a:r>
            <a:endParaRPr lang="en-IN" dirty="0"/>
          </a:p>
        </p:txBody>
      </p:sp>
    </p:spTree>
    <p:extLst>
      <p:ext uri="{BB962C8B-B14F-4D97-AF65-F5344CB8AC3E}">
        <p14:creationId xmlns:p14="http://schemas.microsoft.com/office/powerpoint/2010/main" val="4294460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F18DF1-2EFA-DDDB-358E-E676DEAAB44F}"/>
              </a:ext>
            </a:extLst>
          </p:cNvPr>
          <p:cNvPicPr>
            <a:picLocks noChangeAspect="1"/>
          </p:cNvPicPr>
          <p:nvPr/>
        </p:nvPicPr>
        <p:blipFill>
          <a:blip r:embed="rId2"/>
          <a:stretch>
            <a:fillRect/>
          </a:stretch>
        </p:blipFill>
        <p:spPr>
          <a:xfrm>
            <a:off x="294720" y="1469532"/>
            <a:ext cx="8743950" cy="4629150"/>
          </a:xfrm>
          <a:prstGeom prst="rect">
            <a:avLst/>
          </a:prstGeom>
        </p:spPr>
      </p:pic>
      <p:sp>
        <p:nvSpPr>
          <p:cNvPr id="6" name="Rectangle 5">
            <a:extLst>
              <a:ext uri="{FF2B5EF4-FFF2-40B4-BE49-F238E27FC236}">
                <a16:creationId xmlns:a16="http://schemas.microsoft.com/office/drawing/2014/main" id="{97D7490A-02EF-365F-AB50-0651B0F6552F}"/>
              </a:ext>
            </a:extLst>
          </p:cNvPr>
          <p:cNvSpPr/>
          <p:nvPr/>
        </p:nvSpPr>
        <p:spPr>
          <a:xfrm>
            <a:off x="294720" y="497150"/>
            <a:ext cx="8220722"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Difference : Monolithic &amp;  Microservices </a:t>
            </a:r>
            <a:endParaRPr lang="en-IN" dirty="0"/>
          </a:p>
        </p:txBody>
      </p:sp>
    </p:spTree>
    <p:extLst>
      <p:ext uri="{BB962C8B-B14F-4D97-AF65-F5344CB8AC3E}">
        <p14:creationId xmlns:p14="http://schemas.microsoft.com/office/powerpoint/2010/main" val="3476229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A6B666-7AED-8F28-56C6-B4EBE30CEA49}"/>
              </a:ext>
            </a:extLst>
          </p:cNvPr>
          <p:cNvPicPr>
            <a:picLocks noChangeAspect="1"/>
          </p:cNvPicPr>
          <p:nvPr/>
        </p:nvPicPr>
        <p:blipFill>
          <a:blip r:embed="rId2"/>
          <a:stretch>
            <a:fillRect/>
          </a:stretch>
        </p:blipFill>
        <p:spPr>
          <a:xfrm>
            <a:off x="210104" y="1054276"/>
            <a:ext cx="8534400" cy="1790700"/>
          </a:xfrm>
          <a:prstGeom prst="rect">
            <a:avLst/>
          </a:prstGeom>
        </p:spPr>
      </p:pic>
      <p:pic>
        <p:nvPicPr>
          <p:cNvPr id="7" name="Picture 6">
            <a:extLst>
              <a:ext uri="{FF2B5EF4-FFF2-40B4-BE49-F238E27FC236}">
                <a16:creationId xmlns:a16="http://schemas.microsoft.com/office/drawing/2014/main" id="{5B09BA6A-8015-FB13-395F-76AA7BD5456A}"/>
              </a:ext>
            </a:extLst>
          </p:cNvPr>
          <p:cNvPicPr>
            <a:picLocks noChangeAspect="1"/>
          </p:cNvPicPr>
          <p:nvPr/>
        </p:nvPicPr>
        <p:blipFill>
          <a:blip r:embed="rId3"/>
          <a:stretch>
            <a:fillRect/>
          </a:stretch>
        </p:blipFill>
        <p:spPr>
          <a:xfrm>
            <a:off x="210104" y="2844976"/>
            <a:ext cx="5530789" cy="3458368"/>
          </a:xfrm>
          <a:prstGeom prst="rect">
            <a:avLst/>
          </a:prstGeom>
        </p:spPr>
      </p:pic>
      <p:pic>
        <p:nvPicPr>
          <p:cNvPr id="9" name="Picture 8">
            <a:extLst>
              <a:ext uri="{FF2B5EF4-FFF2-40B4-BE49-F238E27FC236}">
                <a16:creationId xmlns:a16="http://schemas.microsoft.com/office/drawing/2014/main" id="{26F54C45-AAD5-E99C-43E3-F98E51225AC8}"/>
              </a:ext>
            </a:extLst>
          </p:cNvPr>
          <p:cNvPicPr>
            <a:picLocks noChangeAspect="1"/>
          </p:cNvPicPr>
          <p:nvPr/>
        </p:nvPicPr>
        <p:blipFill>
          <a:blip r:embed="rId4"/>
          <a:stretch>
            <a:fillRect/>
          </a:stretch>
        </p:blipFill>
        <p:spPr>
          <a:xfrm>
            <a:off x="5995387" y="3491083"/>
            <a:ext cx="5628442" cy="1138503"/>
          </a:xfrm>
          <a:prstGeom prst="rect">
            <a:avLst/>
          </a:prstGeom>
        </p:spPr>
      </p:pic>
      <p:sp>
        <p:nvSpPr>
          <p:cNvPr id="10" name="Rectangle 9">
            <a:extLst>
              <a:ext uri="{FF2B5EF4-FFF2-40B4-BE49-F238E27FC236}">
                <a16:creationId xmlns:a16="http://schemas.microsoft.com/office/drawing/2014/main" id="{DC090152-CE78-832E-4436-78AA1EC55662}"/>
              </a:ext>
            </a:extLst>
          </p:cNvPr>
          <p:cNvSpPr/>
          <p:nvPr/>
        </p:nvSpPr>
        <p:spPr>
          <a:xfrm>
            <a:off x="210104" y="213064"/>
            <a:ext cx="6563558" cy="64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Monolithic Architecture</a:t>
            </a:r>
            <a:endParaRPr lang="en-IN" dirty="0"/>
          </a:p>
        </p:txBody>
      </p:sp>
    </p:spTree>
    <p:extLst>
      <p:ext uri="{BB962C8B-B14F-4D97-AF65-F5344CB8AC3E}">
        <p14:creationId xmlns:p14="http://schemas.microsoft.com/office/powerpoint/2010/main" val="2651739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70A6A-0F3F-92AE-FBD4-49DC70857585}"/>
              </a:ext>
            </a:extLst>
          </p:cNvPr>
          <p:cNvPicPr>
            <a:picLocks noChangeAspect="1"/>
          </p:cNvPicPr>
          <p:nvPr/>
        </p:nvPicPr>
        <p:blipFill>
          <a:blip r:embed="rId2"/>
          <a:stretch>
            <a:fillRect/>
          </a:stretch>
        </p:blipFill>
        <p:spPr>
          <a:xfrm>
            <a:off x="528591" y="1551048"/>
            <a:ext cx="10128665" cy="4166171"/>
          </a:xfrm>
          <a:prstGeom prst="rect">
            <a:avLst/>
          </a:prstGeom>
        </p:spPr>
      </p:pic>
      <p:sp>
        <p:nvSpPr>
          <p:cNvPr id="6" name="Rectangle 5">
            <a:extLst>
              <a:ext uri="{FF2B5EF4-FFF2-40B4-BE49-F238E27FC236}">
                <a16:creationId xmlns:a16="http://schemas.microsoft.com/office/drawing/2014/main" id="{A0AFEDEB-23AD-3438-ED27-EFD45D8811B8}"/>
              </a:ext>
            </a:extLst>
          </p:cNvPr>
          <p:cNvSpPr/>
          <p:nvPr/>
        </p:nvSpPr>
        <p:spPr>
          <a:xfrm>
            <a:off x="528591" y="798990"/>
            <a:ext cx="752345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 With Monolithic Applications</a:t>
            </a:r>
            <a:endParaRPr lang="en-IN" dirty="0"/>
          </a:p>
        </p:txBody>
      </p:sp>
    </p:spTree>
    <p:extLst>
      <p:ext uri="{BB962C8B-B14F-4D97-AF65-F5344CB8AC3E}">
        <p14:creationId xmlns:p14="http://schemas.microsoft.com/office/powerpoint/2010/main" val="4289491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AFEC51-C66D-BC9B-7725-DC6857049734}"/>
              </a:ext>
            </a:extLst>
          </p:cNvPr>
          <p:cNvPicPr>
            <a:picLocks noChangeAspect="1"/>
          </p:cNvPicPr>
          <p:nvPr/>
        </p:nvPicPr>
        <p:blipFill>
          <a:blip r:embed="rId2"/>
          <a:stretch>
            <a:fillRect/>
          </a:stretch>
        </p:blipFill>
        <p:spPr>
          <a:xfrm>
            <a:off x="359868" y="1100832"/>
            <a:ext cx="7958509" cy="4925210"/>
          </a:xfrm>
          <a:prstGeom prst="rect">
            <a:avLst/>
          </a:prstGeom>
        </p:spPr>
      </p:pic>
      <p:pic>
        <p:nvPicPr>
          <p:cNvPr id="6" name="Picture 5">
            <a:extLst>
              <a:ext uri="{FF2B5EF4-FFF2-40B4-BE49-F238E27FC236}">
                <a16:creationId xmlns:a16="http://schemas.microsoft.com/office/drawing/2014/main" id="{0FC1DF8C-BAD8-C212-54BD-D455B9CAB1B0}"/>
              </a:ext>
            </a:extLst>
          </p:cNvPr>
          <p:cNvPicPr>
            <a:picLocks noChangeAspect="1"/>
          </p:cNvPicPr>
          <p:nvPr/>
        </p:nvPicPr>
        <p:blipFill>
          <a:blip r:embed="rId3"/>
          <a:stretch>
            <a:fillRect/>
          </a:stretch>
        </p:blipFill>
        <p:spPr>
          <a:xfrm>
            <a:off x="359868" y="252788"/>
            <a:ext cx="7535309" cy="579170"/>
          </a:xfrm>
          <a:prstGeom prst="rect">
            <a:avLst/>
          </a:prstGeom>
        </p:spPr>
      </p:pic>
    </p:spTree>
    <p:extLst>
      <p:ext uri="{BB962C8B-B14F-4D97-AF65-F5344CB8AC3E}">
        <p14:creationId xmlns:p14="http://schemas.microsoft.com/office/powerpoint/2010/main" val="2288248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9A4A6-AF70-DDF1-630D-D05D5C185298}"/>
              </a:ext>
            </a:extLst>
          </p:cNvPr>
          <p:cNvPicPr>
            <a:picLocks noChangeAspect="1"/>
          </p:cNvPicPr>
          <p:nvPr/>
        </p:nvPicPr>
        <p:blipFill>
          <a:blip r:embed="rId2"/>
          <a:stretch>
            <a:fillRect/>
          </a:stretch>
        </p:blipFill>
        <p:spPr>
          <a:xfrm>
            <a:off x="750255" y="1633537"/>
            <a:ext cx="9927717" cy="4243480"/>
          </a:xfrm>
          <a:prstGeom prst="rect">
            <a:avLst/>
          </a:prstGeom>
        </p:spPr>
      </p:pic>
      <p:sp>
        <p:nvSpPr>
          <p:cNvPr id="6" name="Rectangle 5">
            <a:extLst>
              <a:ext uri="{FF2B5EF4-FFF2-40B4-BE49-F238E27FC236}">
                <a16:creationId xmlns:a16="http://schemas.microsoft.com/office/drawing/2014/main" id="{ACE13FB6-951F-2FF5-749E-6C9CE8851DE3}"/>
              </a:ext>
            </a:extLst>
          </p:cNvPr>
          <p:cNvSpPr/>
          <p:nvPr/>
        </p:nvSpPr>
        <p:spPr>
          <a:xfrm>
            <a:off x="639192" y="372862"/>
            <a:ext cx="7004482" cy="608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With Monolithic Applications</a:t>
            </a:r>
            <a:endParaRPr lang="en-IN" dirty="0"/>
          </a:p>
        </p:txBody>
      </p:sp>
    </p:spTree>
    <p:extLst>
      <p:ext uri="{BB962C8B-B14F-4D97-AF65-F5344CB8AC3E}">
        <p14:creationId xmlns:p14="http://schemas.microsoft.com/office/powerpoint/2010/main" val="3910752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F13E7-DC3A-88C8-D4C8-BBE08E53CEEA}"/>
              </a:ext>
            </a:extLst>
          </p:cNvPr>
          <p:cNvPicPr>
            <a:picLocks noChangeAspect="1"/>
          </p:cNvPicPr>
          <p:nvPr/>
        </p:nvPicPr>
        <p:blipFill rotWithShape="1">
          <a:blip r:embed="rId2"/>
          <a:srcRect b="8148"/>
          <a:stretch/>
        </p:blipFill>
        <p:spPr>
          <a:xfrm>
            <a:off x="220554" y="1118585"/>
            <a:ext cx="7467508" cy="4740677"/>
          </a:xfrm>
          <a:prstGeom prst="rect">
            <a:avLst/>
          </a:prstGeom>
        </p:spPr>
      </p:pic>
      <p:sp>
        <p:nvSpPr>
          <p:cNvPr id="6" name="Rectangle 5">
            <a:extLst>
              <a:ext uri="{FF2B5EF4-FFF2-40B4-BE49-F238E27FC236}">
                <a16:creationId xmlns:a16="http://schemas.microsoft.com/office/drawing/2014/main" id="{04E5CB27-DCD7-27CF-A506-3D8BA84E833D}"/>
              </a:ext>
            </a:extLst>
          </p:cNvPr>
          <p:cNvSpPr/>
          <p:nvPr/>
        </p:nvSpPr>
        <p:spPr>
          <a:xfrm>
            <a:off x="220555" y="347386"/>
            <a:ext cx="7467508" cy="584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Microservice Architecture with multiple data store and languages</a:t>
            </a:r>
            <a:endParaRPr lang="en-IN" dirty="0"/>
          </a:p>
        </p:txBody>
      </p:sp>
    </p:spTree>
    <p:extLst>
      <p:ext uri="{BB962C8B-B14F-4D97-AF65-F5344CB8AC3E}">
        <p14:creationId xmlns:p14="http://schemas.microsoft.com/office/powerpoint/2010/main" val="3855495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0301C-A84E-B45E-1948-FF7B174A87B9}"/>
              </a:ext>
            </a:extLst>
          </p:cNvPr>
          <p:cNvPicPr>
            <a:picLocks noChangeAspect="1"/>
          </p:cNvPicPr>
          <p:nvPr/>
        </p:nvPicPr>
        <p:blipFill rotWithShape="1">
          <a:blip r:embed="rId2"/>
          <a:srcRect t="13087" r="1142"/>
          <a:stretch/>
        </p:blipFill>
        <p:spPr>
          <a:xfrm>
            <a:off x="368608" y="1340527"/>
            <a:ext cx="9077233" cy="4917397"/>
          </a:xfrm>
          <a:prstGeom prst="rect">
            <a:avLst/>
          </a:prstGeom>
        </p:spPr>
      </p:pic>
      <p:sp>
        <p:nvSpPr>
          <p:cNvPr id="6" name="Rectangle 5">
            <a:extLst>
              <a:ext uri="{FF2B5EF4-FFF2-40B4-BE49-F238E27FC236}">
                <a16:creationId xmlns:a16="http://schemas.microsoft.com/office/drawing/2014/main" id="{3FAEF75B-7392-17B3-DDB1-7773E93565E6}"/>
              </a:ext>
            </a:extLst>
          </p:cNvPr>
          <p:cNvSpPr/>
          <p:nvPr/>
        </p:nvSpPr>
        <p:spPr>
          <a:xfrm>
            <a:off x="368608" y="559293"/>
            <a:ext cx="6786794" cy="470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Microservice Scenario</a:t>
            </a:r>
          </a:p>
        </p:txBody>
      </p:sp>
    </p:spTree>
    <p:extLst>
      <p:ext uri="{BB962C8B-B14F-4D97-AF65-F5344CB8AC3E}">
        <p14:creationId xmlns:p14="http://schemas.microsoft.com/office/powerpoint/2010/main" val="1770126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A6C55-5C93-A482-24B4-DC2DC9AE72A3}"/>
              </a:ext>
            </a:extLst>
          </p:cNvPr>
          <p:cNvPicPr>
            <a:picLocks noChangeAspect="1"/>
          </p:cNvPicPr>
          <p:nvPr/>
        </p:nvPicPr>
        <p:blipFill>
          <a:blip r:embed="rId2"/>
          <a:stretch>
            <a:fillRect/>
          </a:stretch>
        </p:blipFill>
        <p:spPr>
          <a:xfrm>
            <a:off x="984775" y="1164592"/>
            <a:ext cx="8088204" cy="4891874"/>
          </a:xfrm>
          <a:prstGeom prst="rect">
            <a:avLst/>
          </a:prstGeom>
        </p:spPr>
      </p:pic>
      <p:sp>
        <p:nvSpPr>
          <p:cNvPr id="6" name="Rectangle 5">
            <a:extLst>
              <a:ext uri="{FF2B5EF4-FFF2-40B4-BE49-F238E27FC236}">
                <a16:creationId xmlns:a16="http://schemas.microsoft.com/office/drawing/2014/main" id="{9B76E93A-327D-3B7B-05C3-1F6ACA301C16}"/>
              </a:ext>
            </a:extLst>
          </p:cNvPr>
          <p:cNvSpPr/>
          <p:nvPr/>
        </p:nvSpPr>
        <p:spPr>
          <a:xfrm>
            <a:off x="656948" y="204186"/>
            <a:ext cx="5566299" cy="597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Testing Strategies</a:t>
            </a:r>
          </a:p>
        </p:txBody>
      </p:sp>
    </p:spTree>
    <p:extLst>
      <p:ext uri="{BB962C8B-B14F-4D97-AF65-F5344CB8AC3E}">
        <p14:creationId xmlns:p14="http://schemas.microsoft.com/office/powerpoint/2010/main" val="244504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8D90E-9B36-BCE9-3F4D-852F6B7ED663}"/>
              </a:ext>
            </a:extLst>
          </p:cNvPr>
          <p:cNvSpPr>
            <a:spLocks noGrp="1"/>
          </p:cNvSpPr>
          <p:nvPr>
            <p:ph type="body" idx="1"/>
          </p:nvPr>
        </p:nvSpPr>
        <p:spPr>
          <a:xfrm>
            <a:off x="831851" y="1775535"/>
            <a:ext cx="10515600" cy="4314118"/>
          </a:xfrm>
        </p:spPr>
        <p:txBody>
          <a:bodyPr>
            <a:normAutofit/>
          </a:bodyPr>
          <a:lstStyle/>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The diagram depicts a type 2 hypervisor, such as Virtual box or VMWare Workstation, which runs on top of a host OS. Type 1 hypervisors, such as Xen, are also available where the hypervisor runs directly on top of the bare metal.</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The kernel is the core component in an OS and is responsible for providing applications with essential system functions related to memory, CPU, and device access. </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A full OS consists of the kernel plus various system programs, such as in it systems, compilers, and window managers. tributed system. </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Operations engineers can run many more containers on a single host machine than using VMs alone.</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Containers also have advantages for end users and developers outside of deploying to the cloud. </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Verdana"/>
                <a:ea typeface="+mn-ea"/>
                <a:cs typeface="+mn-cs"/>
              </a:rPr>
              <a:t>Users can download and run complex applications without needing to spend hours on configuration and installation issues or worrying about the changes required more importantly, the fundamental goals of VMs and containers are different—</a:t>
            </a:r>
            <a:r>
              <a:rPr kumimoji="0" lang="en-US" sz="1500" b="0" i="0" u="none" strike="noStrike" kern="1200" cap="none" spc="0" normalizeH="0" baseline="0" noProof="0" dirty="0">
                <a:ln>
                  <a:noFill/>
                </a:ln>
                <a:solidFill>
                  <a:srgbClr val="FF0000"/>
                </a:solidFill>
                <a:effectLst/>
                <a:uLnTx/>
                <a:uFillTx/>
                <a:latin typeface="Verdana"/>
                <a:ea typeface="+mn-ea"/>
                <a:cs typeface="+mn-cs"/>
              </a:rPr>
              <a:t>the purpose of a VM is to fully emulate a foreign environment, while the purpose of a container is to make applications portable and self-contained to their system. </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chemeClr val="tx1"/>
                </a:solidFill>
                <a:effectLst/>
                <a:uLnTx/>
                <a:uFillTx/>
                <a:latin typeface="Verdana"/>
                <a:ea typeface="+mn-ea"/>
                <a:cs typeface="+mn-cs"/>
              </a:rPr>
              <a:t>In turn, the developers of such applications can avoid worrying about differences in user environments </a:t>
            </a:r>
            <a:r>
              <a:rPr kumimoji="0" lang="en-US" sz="1500" b="0" i="0" u="none" strike="noStrike" kern="1200" cap="none" spc="0" normalizeH="0" baseline="0" noProof="0" dirty="0">
                <a:ln>
                  <a:noFill/>
                </a:ln>
                <a:solidFill>
                  <a:prstClr val="black"/>
                </a:solidFill>
                <a:effectLst/>
                <a:uLnTx/>
                <a:uFillTx/>
                <a:latin typeface="Verdana"/>
                <a:ea typeface="+mn-ea"/>
                <a:cs typeface="+mn-cs"/>
              </a:rPr>
              <a:t>and the avail‐ ability of dependencies.</a:t>
            </a:r>
            <a:endParaRPr kumimoji="0" lang="en-IN" sz="1500" b="0" i="0" u="none" strike="noStrike" kern="1200" cap="none" spc="0" normalizeH="0" baseline="0" noProof="0" dirty="0">
              <a:ln>
                <a:noFill/>
              </a:ln>
              <a:solidFill>
                <a:prstClr val="black"/>
              </a:solidFill>
              <a:effectLst/>
              <a:uLnTx/>
              <a:uFillTx/>
              <a:latin typeface="Verdana"/>
              <a:ea typeface="+mn-ea"/>
              <a:cs typeface="+mn-cs"/>
            </a:endParaRPr>
          </a:p>
          <a:p>
            <a:endParaRPr lang="en-IN" dirty="0"/>
          </a:p>
        </p:txBody>
      </p:sp>
      <p:pic>
        <p:nvPicPr>
          <p:cNvPr id="4" name="Picture 3">
            <a:extLst>
              <a:ext uri="{FF2B5EF4-FFF2-40B4-BE49-F238E27FC236}">
                <a16:creationId xmlns:a16="http://schemas.microsoft.com/office/drawing/2014/main" id="{7616D3AD-FB2B-AA7B-20DE-F8139608D264}"/>
              </a:ext>
            </a:extLst>
          </p:cNvPr>
          <p:cNvPicPr>
            <a:picLocks noChangeAspect="1"/>
          </p:cNvPicPr>
          <p:nvPr/>
        </p:nvPicPr>
        <p:blipFill>
          <a:blip r:embed="rId2"/>
          <a:stretch>
            <a:fillRect/>
          </a:stretch>
        </p:blipFill>
        <p:spPr>
          <a:xfrm>
            <a:off x="828347" y="470929"/>
            <a:ext cx="5261304" cy="731583"/>
          </a:xfrm>
          <a:prstGeom prst="rect">
            <a:avLst/>
          </a:prstGeom>
        </p:spPr>
      </p:pic>
    </p:spTree>
    <p:extLst>
      <p:ext uri="{BB962C8B-B14F-4D97-AF65-F5344CB8AC3E}">
        <p14:creationId xmlns:p14="http://schemas.microsoft.com/office/powerpoint/2010/main" val="2925705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854992-2B2A-DA97-FAFE-3150DB802FF0}"/>
              </a:ext>
            </a:extLst>
          </p:cNvPr>
          <p:cNvSpPr>
            <a:spLocks noGrp="1"/>
          </p:cNvSpPr>
          <p:nvPr>
            <p:ph type="body" idx="1"/>
          </p:nvPr>
        </p:nvSpPr>
        <p:spPr>
          <a:xfrm>
            <a:off x="541539" y="4687411"/>
            <a:ext cx="9783192" cy="1162973"/>
          </a:xfrm>
        </p:spPr>
        <p:txBody>
          <a:bodyPr/>
          <a:lstStyle/>
          <a:p>
            <a:endParaRPr lang="en-IN" dirty="0"/>
          </a:p>
        </p:txBody>
      </p:sp>
      <p:pic>
        <p:nvPicPr>
          <p:cNvPr id="5" name="Picture 4">
            <a:extLst>
              <a:ext uri="{FF2B5EF4-FFF2-40B4-BE49-F238E27FC236}">
                <a16:creationId xmlns:a16="http://schemas.microsoft.com/office/drawing/2014/main" id="{6B4B807F-3D13-F301-465E-95740535B08D}"/>
              </a:ext>
            </a:extLst>
          </p:cNvPr>
          <p:cNvPicPr>
            <a:picLocks noChangeAspect="1"/>
          </p:cNvPicPr>
          <p:nvPr/>
        </p:nvPicPr>
        <p:blipFill rotWithShape="1">
          <a:blip r:embed="rId2"/>
          <a:srcRect l="5971" t="24931" r="46772" b="28414"/>
          <a:stretch/>
        </p:blipFill>
        <p:spPr>
          <a:xfrm>
            <a:off x="1420425" y="794695"/>
            <a:ext cx="8064786" cy="4478641"/>
          </a:xfrm>
          <a:prstGeom prst="rect">
            <a:avLst/>
          </a:prstGeom>
        </p:spPr>
      </p:pic>
    </p:spTree>
    <p:extLst>
      <p:ext uri="{BB962C8B-B14F-4D97-AF65-F5344CB8AC3E}">
        <p14:creationId xmlns:p14="http://schemas.microsoft.com/office/powerpoint/2010/main" val="4171750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FEF2-D44B-8670-3A1A-A4901954A85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DA8CAF86-99DF-B9DE-8737-640BD5BB790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D0EA212-F8AE-6C2C-87E6-4B832CE932C7}"/>
              </a:ext>
            </a:extLst>
          </p:cNvPr>
          <p:cNvPicPr>
            <a:picLocks noChangeAspect="1"/>
          </p:cNvPicPr>
          <p:nvPr/>
        </p:nvPicPr>
        <p:blipFill rotWithShape="1">
          <a:blip r:embed="rId2"/>
          <a:srcRect l="5325" t="24931" r="47330" b="30227"/>
          <a:stretch/>
        </p:blipFill>
        <p:spPr>
          <a:xfrm>
            <a:off x="1066473" y="1185956"/>
            <a:ext cx="7811197" cy="4161599"/>
          </a:xfrm>
          <a:prstGeom prst="rect">
            <a:avLst/>
          </a:prstGeom>
        </p:spPr>
      </p:pic>
    </p:spTree>
    <p:extLst>
      <p:ext uri="{BB962C8B-B14F-4D97-AF65-F5344CB8AC3E}">
        <p14:creationId xmlns:p14="http://schemas.microsoft.com/office/powerpoint/2010/main" val="214404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4DC3-B8CC-0025-51A2-DBDB35EAAA6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A7C2409-E0A9-EED1-1FB1-EF304512B5F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E8620CB-87BF-0054-68EA-A238B8BB8727}"/>
              </a:ext>
            </a:extLst>
          </p:cNvPr>
          <p:cNvPicPr>
            <a:picLocks noChangeAspect="1"/>
          </p:cNvPicPr>
          <p:nvPr/>
        </p:nvPicPr>
        <p:blipFill rotWithShape="1">
          <a:blip r:embed="rId2"/>
          <a:srcRect l="4878" t="24931" r="47136" b="27897"/>
          <a:stretch/>
        </p:blipFill>
        <p:spPr>
          <a:xfrm>
            <a:off x="831850" y="1017282"/>
            <a:ext cx="8097993" cy="4477996"/>
          </a:xfrm>
          <a:prstGeom prst="rect">
            <a:avLst/>
          </a:prstGeom>
        </p:spPr>
      </p:pic>
    </p:spTree>
    <p:extLst>
      <p:ext uri="{BB962C8B-B14F-4D97-AF65-F5344CB8AC3E}">
        <p14:creationId xmlns:p14="http://schemas.microsoft.com/office/powerpoint/2010/main" val="2647596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DBCF-6A54-3D46-EE12-DFA7F7D69C3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CDC43E8-972D-9EAB-0922-B322729C1E9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4686A55-7FCE-81DB-1935-1E8E9749ACBB}"/>
              </a:ext>
            </a:extLst>
          </p:cNvPr>
          <p:cNvPicPr>
            <a:picLocks noChangeAspect="1"/>
          </p:cNvPicPr>
          <p:nvPr/>
        </p:nvPicPr>
        <p:blipFill rotWithShape="1">
          <a:blip r:embed="rId2"/>
          <a:srcRect l="5898" t="24931" r="46990" b="31910"/>
          <a:stretch/>
        </p:blipFill>
        <p:spPr>
          <a:xfrm>
            <a:off x="985420" y="946261"/>
            <a:ext cx="8741445" cy="4504628"/>
          </a:xfrm>
          <a:prstGeom prst="rect">
            <a:avLst/>
          </a:prstGeom>
        </p:spPr>
      </p:pic>
    </p:spTree>
    <p:extLst>
      <p:ext uri="{BB962C8B-B14F-4D97-AF65-F5344CB8AC3E}">
        <p14:creationId xmlns:p14="http://schemas.microsoft.com/office/powerpoint/2010/main" val="4014089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F396-3471-BEFA-E968-EF6D24E6A8D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876FC0-DB2A-8E21-E741-489FE70CD45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F2D3A45-4165-726D-F0C6-BF56A14EED49}"/>
              </a:ext>
            </a:extLst>
          </p:cNvPr>
          <p:cNvPicPr>
            <a:picLocks noChangeAspect="1"/>
          </p:cNvPicPr>
          <p:nvPr/>
        </p:nvPicPr>
        <p:blipFill rotWithShape="1">
          <a:blip r:embed="rId2"/>
          <a:srcRect l="5389" t="24931" r="46771" b="32168"/>
          <a:stretch/>
        </p:blipFill>
        <p:spPr>
          <a:xfrm>
            <a:off x="1038688" y="768348"/>
            <a:ext cx="8966029" cy="4522743"/>
          </a:xfrm>
          <a:prstGeom prst="rect">
            <a:avLst/>
          </a:prstGeom>
        </p:spPr>
      </p:pic>
    </p:spTree>
    <p:extLst>
      <p:ext uri="{BB962C8B-B14F-4D97-AF65-F5344CB8AC3E}">
        <p14:creationId xmlns:p14="http://schemas.microsoft.com/office/powerpoint/2010/main" val="410012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5895-CE2D-1AB1-82AD-954824F796F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85FDF13-B118-128D-57FF-1EDE76223E3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35A4390-A95F-38C4-FF3E-C333AAB4277B}"/>
              </a:ext>
            </a:extLst>
          </p:cNvPr>
          <p:cNvPicPr>
            <a:picLocks noChangeAspect="1"/>
          </p:cNvPicPr>
          <p:nvPr/>
        </p:nvPicPr>
        <p:blipFill rotWithShape="1">
          <a:blip r:embed="rId2"/>
          <a:srcRect l="5607" t="24931" r="46408" b="26732"/>
          <a:stretch/>
        </p:blipFill>
        <p:spPr>
          <a:xfrm>
            <a:off x="2379215" y="955138"/>
            <a:ext cx="7400067" cy="4193122"/>
          </a:xfrm>
          <a:prstGeom prst="rect">
            <a:avLst/>
          </a:prstGeom>
        </p:spPr>
      </p:pic>
    </p:spTree>
    <p:extLst>
      <p:ext uri="{BB962C8B-B14F-4D97-AF65-F5344CB8AC3E}">
        <p14:creationId xmlns:p14="http://schemas.microsoft.com/office/powerpoint/2010/main" val="905626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1B8E-0CC6-E5D4-5FBE-AC943455703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A8F66F9-6B20-1A87-881A-FCA7B7EA74A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0CE85A3-5054-AA65-911C-9AC8BA6A5E79}"/>
              </a:ext>
            </a:extLst>
          </p:cNvPr>
          <p:cNvPicPr>
            <a:picLocks noChangeAspect="1"/>
          </p:cNvPicPr>
          <p:nvPr/>
        </p:nvPicPr>
        <p:blipFill rotWithShape="1">
          <a:blip r:embed="rId2"/>
          <a:srcRect l="5461" t="24931" r="46408" b="29061"/>
          <a:stretch/>
        </p:blipFill>
        <p:spPr>
          <a:xfrm>
            <a:off x="1189606" y="1150446"/>
            <a:ext cx="8047573" cy="4327076"/>
          </a:xfrm>
          <a:prstGeom prst="rect">
            <a:avLst/>
          </a:prstGeom>
        </p:spPr>
      </p:pic>
    </p:spTree>
    <p:extLst>
      <p:ext uri="{BB962C8B-B14F-4D97-AF65-F5344CB8AC3E}">
        <p14:creationId xmlns:p14="http://schemas.microsoft.com/office/powerpoint/2010/main" val="1460491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5450-E1AF-9891-CB2F-6C6ECDDE3C0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08923F1-3CA8-5A00-B7EA-ADCBDA8C302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20E5743-763C-DA79-E825-2CAC8010347A}"/>
              </a:ext>
            </a:extLst>
          </p:cNvPr>
          <p:cNvPicPr>
            <a:picLocks noChangeAspect="1"/>
          </p:cNvPicPr>
          <p:nvPr/>
        </p:nvPicPr>
        <p:blipFill rotWithShape="1">
          <a:blip r:embed="rId2"/>
          <a:srcRect l="6823" t="23690" r="46554" b="27378"/>
          <a:stretch/>
        </p:blipFill>
        <p:spPr>
          <a:xfrm>
            <a:off x="844549" y="1020933"/>
            <a:ext cx="7609222" cy="4492100"/>
          </a:xfrm>
          <a:prstGeom prst="rect">
            <a:avLst/>
          </a:prstGeom>
        </p:spPr>
      </p:pic>
    </p:spTree>
    <p:extLst>
      <p:ext uri="{BB962C8B-B14F-4D97-AF65-F5344CB8AC3E}">
        <p14:creationId xmlns:p14="http://schemas.microsoft.com/office/powerpoint/2010/main" val="149165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0F5E-D7E3-0C33-44A1-E13D34952C4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7A27370-4127-275A-46BA-B5213B00A85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EE839CA-DD52-3CE4-A369-6F95D26AC28A}"/>
              </a:ext>
            </a:extLst>
          </p:cNvPr>
          <p:cNvPicPr>
            <a:picLocks noChangeAspect="1"/>
          </p:cNvPicPr>
          <p:nvPr/>
        </p:nvPicPr>
        <p:blipFill rotWithShape="1">
          <a:blip r:embed="rId2"/>
          <a:srcRect l="5316" t="24931" r="46553" b="30486"/>
          <a:stretch/>
        </p:blipFill>
        <p:spPr>
          <a:xfrm>
            <a:off x="1083076" y="964016"/>
            <a:ext cx="8798706" cy="4584528"/>
          </a:xfrm>
          <a:prstGeom prst="rect">
            <a:avLst/>
          </a:prstGeom>
        </p:spPr>
      </p:pic>
    </p:spTree>
    <p:extLst>
      <p:ext uri="{BB962C8B-B14F-4D97-AF65-F5344CB8AC3E}">
        <p14:creationId xmlns:p14="http://schemas.microsoft.com/office/powerpoint/2010/main" val="162482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42E6-CCFE-6770-07B7-8C8CF6BADCB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28AD873-09D4-B3A4-97DD-444E8786B58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125E1C4-B839-6354-300D-737C1E4F8DB4}"/>
              </a:ext>
            </a:extLst>
          </p:cNvPr>
          <p:cNvPicPr>
            <a:picLocks noChangeAspect="1"/>
          </p:cNvPicPr>
          <p:nvPr/>
        </p:nvPicPr>
        <p:blipFill rotWithShape="1">
          <a:blip r:embed="rId2"/>
          <a:srcRect l="5315" t="26019" r="47646" b="27249"/>
          <a:stretch/>
        </p:blipFill>
        <p:spPr>
          <a:xfrm>
            <a:off x="1429305" y="768347"/>
            <a:ext cx="9253037" cy="5170813"/>
          </a:xfrm>
          <a:prstGeom prst="rect">
            <a:avLst/>
          </a:prstGeom>
        </p:spPr>
      </p:pic>
    </p:spTree>
    <p:extLst>
      <p:ext uri="{BB962C8B-B14F-4D97-AF65-F5344CB8AC3E}">
        <p14:creationId xmlns:p14="http://schemas.microsoft.com/office/powerpoint/2010/main" val="154349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14C1C-D1EE-DA94-4F22-90DEECF660A1}"/>
              </a:ext>
            </a:extLst>
          </p:cNvPr>
          <p:cNvPicPr>
            <a:picLocks noChangeAspect="1"/>
          </p:cNvPicPr>
          <p:nvPr/>
        </p:nvPicPr>
        <p:blipFill rotWithShape="1">
          <a:blip r:embed="rId2"/>
          <a:srcRect l="31892" t="15923" r="33884" b="38770"/>
          <a:stretch/>
        </p:blipFill>
        <p:spPr>
          <a:xfrm>
            <a:off x="2121762" y="1491448"/>
            <a:ext cx="5948039" cy="4429390"/>
          </a:xfrm>
          <a:prstGeom prst="rect">
            <a:avLst/>
          </a:prstGeom>
        </p:spPr>
      </p:pic>
      <p:sp>
        <p:nvSpPr>
          <p:cNvPr id="4" name="Rectangle 3">
            <a:extLst>
              <a:ext uri="{FF2B5EF4-FFF2-40B4-BE49-F238E27FC236}">
                <a16:creationId xmlns:a16="http://schemas.microsoft.com/office/drawing/2014/main" id="{62E41F3B-A9FC-9F60-FEAA-F94223640432}"/>
              </a:ext>
            </a:extLst>
          </p:cNvPr>
          <p:cNvSpPr/>
          <p:nvPr/>
        </p:nvSpPr>
        <p:spPr>
          <a:xfrm>
            <a:off x="1145219" y="621437"/>
            <a:ext cx="7776839" cy="745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Three VMs running on a single host</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2072876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EB7450-05F4-C620-B338-4395EF88106B}"/>
              </a:ext>
            </a:extLst>
          </p:cNvPr>
          <p:cNvPicPr>
            <a:picLocks noChangeAspect="1"/>
          </p:cNvPicPr>
          <p:nvPr/>
        </p:nvPicPr>
        <p:blipFill>
          <a:blip r:embed="rId2"/>
          <a:stretch>
            <a:fillRect/>
          </a:stretch>
        </p:blipFill>
        <p:spPr>
          <a:xfrm>
            <a:off x="1416358" y="1355278"/>
            <a:ext cx="9591739" cy="4628272"/>
          </a:xfrm>
          <a:prstGeom prst="rect">
            <a:avLst/>
          </a:prstGeom>
        </p:spPr>
      </p:pic>
      <p:pic>
        <p:nvPicPr>
          <p:cNvPr id="6" name="Picture 5">
            <a:extLst>
              <a:ext uri="{FF2B5EF4-FFF2-40B4-BE49-F238E27FC236}">
                <a16:creationId xmlns:a16="http://schemas.microsoft.com/office/drawing/2014/main" id="{4F069508-0AED-37E2-1508-0746A1CA4056}"/>
              </a:ext>
            </a:extLst>
          </p:cNvPr>
          <p:cNvPicPr>
            <a:picLocks noChangeAspect="1"/>
          </p:cNvPicPr>
          <p:nvPr/>
        </p:nvPicPr>
        <p:blipFill>
          <a:blip r:embed="rId3"/>
          <a:stretch>
            <a:fillRect/>
          </a:stretch>
        </p:blipFill>
        <p:spPr>
          <a:xfrm>
            <a:off x="1069665" y="594037"/>
            <a:ext cx="5578323" cy="609653"/>
          </a:xfrm>
          <a:prstGeom prst="rect">
            <a:avLst/>
          </a:prstGeom>
        </p:spPr>
      </p:pic>
    </p:spTree>
    <p:extLst>
      <p:ext uri="{BB962C8B-B14F-4D97-AF65-F5344CB8AC3E}">
        <p14:creationId xmlns:p14="http://schemas.microsoft.com/office/powerpoint/2010/main" val="3441302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C82AA-43C4-33D1-D3D4-A9F39DAE7326}"/>
              </a:ext>
            </a:extLst>
          </p:cNvPr>
          <p:cNvPicPr>
            <a:picLocks noChangeAspect="1"/>
          </p:cNvPicPr>
          <p:nvPr/>
        </p:nvPicPr>
        <p:blipFill>
          <a:blip r:embed="rId2"/>
          <a:stretch>
            <a:fillRect/>
          </a:stretch>
        </p:blipFill>
        <p:spPr>
          <a:xfrm>
            <a:off x="1108229" y="1372155"/>
            <a:ext cx="9527220" cy="4504718"/>
          </a:xfrm>
          <a:prstGeom prst="rect">
            <a:avLst/>
          </a:prstGeom>
        </p:spPr>
      </p:pic>
      <p:pic>
        <p:nvPicPr>
          <p:cNvPr id="6" name="Picture 5">
            <a:extLst>
              <a:ext uri="{FF2B5EF4-FFF2-40B4-BE49-F238E27FC236}">
                <a16:creationId xmlns:a16="http://schemas.microsoft.com/office/drawing/2014/main" id="{76ADFFEA-D9CD-D018-2E25-71B6BFDABB36}"/>
              </a:ext>
            </a:extLst>
          </p:cNvPr>
          <p:cNvPicPr>
            <a:picLocks noChangeAspect="1"/>
          </p:cNvPicPr>
          <p:nvPr/>
        </p:nvPicPr>
        <p:blipFill>
          <a:blip r:embed="rId3"/>
          <a:stretch>
            <a:fillRect/>
          </a:stretch>
        </p:blipFill>
        <p:spPr>
          <a:xfrm>
            <a:off x="977840" y="371474"/>
            <a:ext cx="5584420" cy="609653"/>
          </a:xfrm>
          <a:prstGeom prst="rect">
            <a:avLst/>
          </a:prstGeom>
        </p:spPr>
      </p:pic>
    </p:spTree>
    <p:extLst>
      <p:ext uri="{BB962C8B-B14F-4D97-AF65-F5344CB8AC3E}">
        <p14:creationId xmlns:p14="http://schemas.microsoft.com/office/powerpoint/2010/main" val="533817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F2F98E-A882-725A-9EB5-680F9C0A093A}"/>
              </a:ext>
            </a:extLst>
          </p:cNvPr>
          <p:cNvPicPr>
            <a:picLocks noChangeAspect="1"/>
          </p:cNvPicPr>
          <p:nvPr/>
        </p:nvPicPr>
        <p:blipFill>
          <a:blip r:embed="rId2"/>
          <a:stretch>
            <a:fillRect/>
          </a:stretch>
        </p:blipFill>
        <p:spPr>
          <a:xfrm>
            <a:off x="796216" y="1472444"/>
            <a:ext cx="8614114" cy="4435105"/>
          </a:xfrm>
          <a:prstGeom prst="rect">
            <a:avLst/>
          </a:prstGeom>
        </p:spPr>
      </p:pic>
      <p:pic>
        <p:nvPicPr>
          <p:cNvPr id="7" name="Picture 6">
            <a:extLst>
              <a:ext uri="{FF2B5EF4-FFF2-40B4-BE49-F238E27FC236}">
                <a16:creationId xmlns:a16="http://schemas.microsoft.com/office/drawing/2014/main" id="{4797CA73-E4CD-299B-ADAB-4F1426CA6750}"/>
              </a:ext>
            </a:extLst>
          </p:cNvPr>
          <p:cNvPicPr>
            <a:picLocks noChangeAspect="1"/>
          </p:cNvPicPr>
          <p:nvPr/>
        </p:nvPicPr>
        <p:blipFill>
          <a:blip r:embed="rId3"/>
          <a:stretch>
            <a:fillRect/>
          </a:stretch>
        </p:blipFill>
        <p:spPr>
          <a:xfrm>
            <a:off x="796216" y="238930"/>
            <a:ext cx="5584420" cy="609653"/>
          </a:xfrm>
          <a:prstGeom prst="rect">
            <a:avLst/>
          </a:prstGeom>
        </p:spPr>
      </p:pic>
    </p:spTree>
    <p:extLst>
      <p:ext uri="{BB962C8B-B14F-4D97-AF65-F5344CB8AC3E}">
        <p14:creationId xmlns:p14="http://schemas.microsoft.com/office/powerpoint/2010/main" val="3447325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94DF75-D095-B5BC-AC93-FFDAA9263845}"/>
              </a:ext>
            </a:extLst>
          </p:cNvPr>
          <p:cNvPicPr>
            <a:picLocks noChangeAspect="1"/>
          </p:cNvPicPr>
          <p:nvPr/>
        </p:nvPicPr>
        <p:blipFill>
          <a:blip r:embed="rId2"/>
          <a:stretch>
            <a:fillRect/>
          </a:stretch>
        </p:blipFill>
        <p:spPr>
          <a:xfrm>
            <a:off x="364289" y="2240280"/>
            <a:ext cx="10608511" cy="3565193"/>
          </a:xfrm>
          <a:prstGeom prst="rect">
            <a:avLst/>
          </a:prstGeom>
        </p:spPr>
      </p:pic>
      <p:pic>
        <p:nvPicPr>
          <p:cNvPr id="7" name="Picture 6">
            <a:extLst>
              <a:ext uri="{FF2B5EF4-FFF2-40B4-BE49-F238E27FC236}">
                <a16:creationId xmlns:a16="http://schemas.microsoft.com/office/drawing/2014/main" id="{79458C6E-1EBF-D804-FA6C-36FCED5B3CEE}"/>
              </a:ext>
            </a:extLst>
          </p:cNvPr>
          <p:cNvPicPr>
            <a:picLocks noChangeAspect="1"/>
          </p:cNvPicPr>
          <p:nvPr/>
        </p:nvPicPr>
        <p:blipFill>
          <a:blip r:embed="rId3"/>
          <a:stretch>
            <a:fillRect/>
          </a:stretch>
        </p:blipFill>
        <p:spPr>
          <a:xfrm>
            <a:off x="511580" y="1052527"/>
            <a:ext cx="5584420" cy="609653"/>
          </a:xfrm>
          <a:prstGeom prst="rect">
            <a:avLst/>
          </a:prstGeom>
        </p:spPr>
      </p:pic>
    </p:spTree>
    <p:extLst>
      <p:ext uri="{BB962C8B-B14F-4D97-AF65-F5344CB8AC3E}">
        <p14:creationId xmlns:p14="http://schemas.microsoft.com/office/powerpoint/2010/main" val="876581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6001FE-3904-39EE-1E16-06414142DFD4}"/>
              </a:ext>
            </a:extLst>
          </p:cNvPr>
          <p:cNvPicPr>
            <a:picLocks noChangeAspect="1"/>
          </p:cNvPicPr>
          <p:nvPr/>
        </p:nvPicPr>
        <p:blipFill>
          <a:blip r:embed="rId2"/>
          <a:stretch>
            <a:fillRect/>
          </a:stretch>
        </p:blipFill>
        <p:spPr>
          <a:xfrm>
            <a:off x="444346" y="1898497"/>
            <a:ext cx="10702133" cy="3401472"/>
          </a:xfrm>
          <a:prstGeom prst="rect">
            <a:avLst/>
          </a:prstGeom>
        </p:spPr>
      </p:pic>
      <p:pic>
        <p:nvPicPr>
          <p:cNvPr id="8" name="Picture 7">
            <a:extLst>
              <a:ext uri="{FF2B5EF4-FFF2-40B4-BE49-F238E27FC236}">
                <a16:creationId xmlns:a16="http://schemas.microsoft.com/office/drawing/2014/main" id="{0167BC5D-5C5A-A6CE-25C6-9D51CF06D91A}"/>
              </a:ext>
            </a:extLst>
          </p:cNvPr>
          <p:cNvPicPr>
            <a:picLocks noChangeAspect="1"/>
          </p:cNvPicPr>
          <p:nvPr/>
        </p:nvPicPr>
        <p:blipFill>
          <a:blip r:embed="rId3"/>
          <a:stretch>
            <a:fillRect/>
          </a:stretch>
        </p:blipFill>
        <p:spPr>
          <a:xfrm>
            <a:off x="511580" y="917897"/>
            <a:ext cx="5584420" cy="442560"/>
          </a:xfrm>
          <a:prstGeom prst="rect">
            <a:avLst/>
          </a:prstGeom>
        </p:spPr>
      </p:pic>
    </p:spTree>
    <p:extLst>
      <p:ext uri="{BB962C8B-B14F-4D97-AF65-F5344CB8AC3E}">
        <p14:creationId xmlns:p14="http://schemas.microsoft.com/office/powerpoint/2010/main" val="4012375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DAC93C-7020-14BB-3FE0-5A5F35ECF8B8}"/>
              </a:ext>
            </a:extLst>
          </p:cNvPr>
          <p:cNvPicPr>
            <a:picLocks noChangeAspect="1"/>
          </p:cNvPicPr>
          <p:nvPr/>
        </p:nvPicPr>
        <p:blipFill>
          <a:blip r:embed="rId2"/>
          <a:stretch>
            <a:fillRect/>
          </a:stretch>
        </p:blipFill>
        <p:spPr>
          <a:xfrm>
            <a:off x="515368" y="1360457"/>
            <a:ext cx="9352496" cy="3832980"/>
          </a:xfrm>
          <a:prstGeom prst="rect">
            <a:avLst/>
          </a:prstGeom>
        </p:spPr>
      </p:pic>
      <p:pic>
        <p:nvPicPr>
          <p:cNvPr id="8" name="Picture 7">
            <a:extLst>
              <a:ext uri="{FF2B5EF4-FFF2-40B4-BE49-F238E27FC236}">
                <a16:creationId xmlns:a16="http://schemas.microsoft.com/office/drawing/2014/main" id="{0167BC5D-5C5A-A6CE-25C6-9D51CF06D91A}"/>
              </a:ext>
            </a:extLst>
          </p:cNvPr>
          <p:cNvPicPr>
            <a:picLocks noChangeAspect="1"/>
          </p:cNvPicPr>
          <p:nvPr/>
        </p:nvPicPr>
        <p:blipFill>
          <a:blip r:embed="rId3"/>
          <a:stretch>
            <a:fillRect/>
          </a:stretch>
        </p:blipFill>
        <p:spPr>
          <a:xfrm>
            <a:off x="586390" y="500647"/>
            <a:ext cx="5584420" cy="442560"/>
          </a:xfrm>
          <a:prstGeom prst="rect">
            <a:avLst/>
          </a:prstGeom>
        </p:spPr>
      </p:pic>
    </p:spTree>
    <p:extLst>
      <p:ext uri="{BB962C8B-B14F-4D97-AF65-F5344CB8AC3E}">
        <p14:creationId xmlns:p14="http://schemas.microsoft.com/office/powerpoint/2010/main" val="95060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76138-E1BE-B1B2-6A77-6553DCAD415C}"/>
              </a:ext>
            </a:extLst>
          </p:cNvPr>
          <p:cNvSpPr>
            <a:spLocks noGrp="1"/>
          </p:cNvSpPr>
          <p:nvPr>
            <p:ph type="body" idx="1"/>
          </p:nvPr>
        </p:nvSpPr>
        <p:spPr>
          <a:xfrm>
            <a:off x="838200" y="2024108"/>
            <a:ext cx="10515600" cy="4012277"/>
          </a:xfrm>
        </p:spPr>
        <p:txBody>
          <a:bodyPr>
            <a:normAutofit/>
          </a:bodyPr>
          <a:lstStyle/>
          <a:p>
            <a:pPr algn="just"/>
            <a:r>
              <a:rPr lang="en-US" dirty="0">
                <a:solidFill>
                  <a:schemeClr val="tx1"/>
                </a:solidFill>
              </a:rPr>
              <a:t> </a:t>
            </a:r>
          </a:p>
          <a:p>
            <a:pPr algn="just"/>
            <a:r>
              <a:rPr lang="en-US" dirty="0">
                <a:solidFill>
                  <a:schemeClr val="tx1"/>
                </a:solidFill>
              </a:rPr>
              <a:t>Though containers and VMs seem similar at first, there are some important differences, which are easiest to explain using diagrams.</a:t>
            </a:r>
          </a:p>
          <a:p>
            <a:pPr algn="just"/>
            <a:r>
              <a:rPr lang="en-US" dirty="0">
                <a:solidFill>
                  <a:schemeClr val="tx1"/>
                </a:solidFill>
              </a:rPr>
              <a:t>Shows three applications running in separate VMs on a host. The hypervisor1 is required to create and run VMs, controlling access to the underlying OS and hardware as well as interpreting system calls when necessary. </a:t>
            </a:r>
          </a:p>
          <a:p>
            <a:pPr algn="just"/>
            <a:r>
              <a:rPr lang="en-US" dirty="0">
                <a:solidFill>
                  <a:srgbClr val="FF0000"/>
                </a:solidFill>
              </a:rPr>
              <a:t>Each VM requires a full copy of the OS, the application being run, and any supporting libraries. In contrast, shows how the same three applications could be run in a containerized system.</a:t>
            </a:r>
          </a:p>
          <a:p>
            <a:pPr algn="just"/>
            <a:r>
              <a:rPr lang="en-US" dirty="0">
                <a:solidFill>
                  <a:schemeClr val="tx1"/>
                </a:solidFill>
              </a:rPr>
              <a:t>Unlike VMs, the host’s kernel2 is shared with the running containers. </a:t>
            </a:r>
            <a:endParaRPr lang="en-IN" dirty="0">
              <a:solidFill>
                <a:schemeClr val="tx1"/>
              </a:solidFill>
            </a:endParaRPr>
          </a:p>
        </p:txBody>
      </p:sp>
      <p:sp>
        <p:nvSpPr>
          <p:cNvPr id="4" name="Rectangle 3">
            <a:extLst>
              <a:ext uri="{FF2B5EF4-FFF2-40B4-BE49-F238E27FC236}">
                <a16:creationId xmlns:a16="http://schemas.microsoft.com/office/drawing/2014/main" id="{87E8C09A-5869-E6DA-E2A7-C3AE3F960CB6}"/>
              </a:ext>
            </a:extLst>
          </p:cNvPr>
          <p:cNvSpPr/>
          <p:nvPr/>
        </p:nvSpPr>
        <p:spPr>
          <a:xfrm>
            <a:off x="1020932" y="532660"/>
            <a:ext cx="5566299" cy="71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Verdana"/>
                <a:ea typeface="+mn-ea"/>
                <a:cs typeface="+mn-cs"/>
              </a:rPr>
              <a:t>Containers VS VMs</a:t>
            </a:r>
          </a:p>
        </p:txBody>
      </p:sp>
    </p:spTree>
    <p:extLst>
      <p:ext uri="{BB962C8B-B14F-4D97-AF65-F5344CB8AC3E}">
        <p14:creationId xmlns:p14="http://schemas.microsoft.com/office/powerpoint/2010/main" val="25385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32EBEA-8716-B598-AF2B-B63EEBDA7ABC}"/>
              </a:ext>
            </a:extLst>
          </p:cNvPr>
          <p:cNvSpPr>
            <a:spLocks noGrp="1"/>
          </p:cNvSpPr>
          <p:nvPr>
            <p:ph type="body" idx="1"/>
          </p:nvPr>
        </p:nvSpPr>
        <p:spPr>
          <a:xfrm>
            <a:off x="831851" y="1775534"/>
            <a:ext cx="10203093" cy="4509856"/>
          </a:xfrm>
        </p:spPr>
        <p:txBody>
          <a:bodyPr>
            <a:normAutofit/>
          </a:bodyPr>
          <a:lstStyle/>
          <a:p>
            <a:pPr marL="285750" indent="-285750" algn="just">
              <a:buFont typeface="Arial" panose="020B0604020202020204" pitchFamily="34" charset="0"/>
              <a:buChar char="•"/>
            </a:pPr>
            <a:r>
              <a:rPr kumimoji="0" lang="en-US" sz="1700" b="0" i="0" u="none" strike="noStrike" kern="1200" cap="none" spc="0" normalizeH="0" baseline="0" noProof="0" dirty="0">
                <a:ln>
                  <a:noFill/>
                </a:ln>
                <a:solidFill>
                  <a:srgbClr val="FF0000"/>
                </a:solidFill>
                <a:effectLst/>
                <a:uLnTx/>
                <a:uFillTx/>
                <a:latin typeface="Verdana"/>
                <a:ea typeface="+mn-ea"/>
                <a:cs typeface="+mn-cs"/>
              </a:rPr>
              <a:t>This means that containers are always constrained to running the same kernel as the host. Applications Y and Z use the same libraries and can share this data rather than having redundant copies. </a:t>
            </a:r>
          </a:p>
          <a:p>
            <a:pPr marL="285750" indent="-285750" algn="just">
              <a:buFont typeface="Arial" panose="020B0604020202020204" pitchFamily="34" charset="0"/>
              <a:buChar char="•"/>
            </a:pPr>
            <a:r>
              <a:rPr kumimoji="0" lang="en-US" sz="1700" b="0" i="0" u="none" strike="noStrike" kern="1200" cap="none" spc="0" normalizeH="0" baseline="0" noProof="0" dirty="0">
                <a:ln>
                  <a:noFill/>
                </a:ln>
                <a:solidFill>
                  <a:srgbClr val="FF0000"/>
                </a:solidFill>
                <a:effectLst/>
                <a:uLnTx/>
                <a:uFillTx/>
                <a:latin typeface="Verdana"/>
                <a:ea typeface="+mn-ea"/>
                <a:cs typeface="+mn-cs"/>
              </a:rPr>
              <a:t>The container engine is responsible for starting and stopping containers in a similar way to the hypervisor on a VM. However, processes running inside containers are equivalent to native processes on the host and do not incur the overheads associated with hypervisor execution. </a:t>
            </a:r>
          </a:p>
          <a:p>
            <a:pPr marL="285750" indent="-285750" algn="just">
              <a:buFont typeface="Arial" panose="020B0604020202020204" pitchFamily="34" charset="0"/>
              <a:buChar char="•"/>
            </a:pPr>
            <a:r>
              <a:rPr kumimoji="0" lang="en-US" sz="1700" b="0" i="0" u="none" strike="noStrike" kern="1200" cap="none" spc="0" normalizeH="0" baseline="0" noProof="0" dirty="0">
                <a:ln>
                  <a:noFill/>
                </a:ln>
                <a:solidFill>
                  <a:prstClr val="black"/>
                </a:solidFill>
                <a:effectLst/>
                <a:uLnTx/>
                <a:uFillTx/>
                <a:latin typeface="Verdana"/>
                <a:ea typeface="+mn-ea"/>
                <a:cs typeface="+mn-cs"/>
              </a:rPr>
              <a:t>Both VMs and containers can be used to isolate applications from other applications running on the same host. VMs have an added degree of isolation from the hypervisor and are a trusted and battle-hardened technology.</a:t>
            </a:r>
          </a:p>
          <a:p>
            <a:pPr marL="285750" indent="-285750" algn="just">
              <a:buFont typeface="Arial" panose="020B0604020202020204" pitchFamily="34" charset="0"/>
              <a:buChar char="•"/>
            </a:pPr>
            <a:r>
              <a:rPr kumimoji="0" lang="en-US" sz="1700" b="0" i="0" u="none" strike="noStrike" kern="1200" cap="none" spc="0" normalizeH="0" baseline="0" noProof="0" dirty="0">
                <a:ln>
                  <a:noFill/>
                </a:ln>
                <a:solidFill>
                  <a:prstClr val="black"/>
                </a:solidFill>
                <a:effectLst/>
                <a:uLnTx/>
                <a:uFillTx/>
                <a:latin typeface="Verdana"/>
                <a:ea typeface="+mn-ea"/>
                <a:cs typeface="+mn-cs"/>
              </a:rPr>
              <a:t> Containers are comparatively new, and many organizations are hesitant to completely trust the isolation features of containers before they have a proven track record.</a:t>
            </a:r>
            <a:endParaRPr lang="en-IN" dirty="0"/>
          </a:p>
        </p:txBody>
      </p:sp>
      <p:pic>
        <p:nvPicPr>
          <p:cNvPr id="2" name="Picture 1">
            <a:extLst>
              <a:ext uri="{FF2B5EF4-FFF2-40B4-BE49-F238E27FC236}">
                <a16:creationId xmlns:a16="http://schemas.microsoft.com/office/drawing/2014/main" id="{ACADE443-E167-174B-E3BC-0F6CCAB59C41}"/>
              </a:ext>
            </a:extLst>
          </p:cNvPr>
          <p:cNvPicPr>
            <a:picLocks noChangeAspect="1"/>
          </p:cNvPicPr>
          <p:nvPr/>
        </p:nvPicPr>
        <p:blipFill>
          <a:blip r:embed="rId2"/>
          <a:stretch>
            <a:fillRect/>
          </a:stretch>
        </p:blipFill>
        <p:spPr>
          <a:xfrm>
            <a:off x="924575" y="669285"/>
            <a:ext cx="5584420" cy="725487"/>
          </a:xfrm>
          <a:prstGeom prst="rect">
            <a:avLst/>
          </a:prstGeom>
        </p:spPr>
      </p:pic>
    </p:spTree>
    <p:extLst>
      <p:ext uri="{BB962C8B-B14F-4D97-AF65-F5344CB8AC3E}">
        <p14:creationId xmlns:p14="http://schemas.microsoft.com/office/powerpoint/2010/main" val="357013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BFF7F-AB8E-A50C-8C08-915759EB6103}"/>
              </a:ext>
            </a:extLst>
          </p:cNvPr>
          <p:cNvPicPr>
            <a:picLocks noChangeAspect="1"/>
          </p:cNvPicPr>
          <p:nvPr/>
        </p:nvPicPr>
        <p:blipFill rotWithShape="1">
          <a:blip r:embed="rId2"/>
          <a:srcRect l="34369" t="28481" r="40874" b="34239"/>
          <a:stretch/>
        </p:blipFill>
        <p:spPr>
          <a:xfrm>
            <a:off x="2601157" y="1677879"/>
            <a:ext cx="5024762" cy="4256269"/>
          </a:xfrm>
          <a:prstGeom prst="rect">
            <a:avLst/>
          </a:prstGeom>
        </p:spPr>
      </p:pic>
      <p:sp>
        <p:nvSpPr>
          <p:cNvPr id="4" name="Rectangle 3">
            <a:extLst>
              <a:ext uri="{FF2B5EF4-FFF2-40B4-BE49-F238E27FC236}">
                <a16:creationId xmlns:a16="http://schemas.microsoft.com/office/drawing/2014/main" id="{6CC0B2B7-2BD7-AD23-EAD6-CF69801741E4}"/>
              </a:ext>
            </a:extLst>
          </p:cNvPr>
          <p:cNvSpPr/>
          <p:nvPr/>
        </p:nvSpPr>
        <p:spPr>
          <a:xfrm>
            <a:off x="754602" y="710214"/>
            <a:ext cx="7847860"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Three containers running on a single host</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309216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4EDF2-6938-AC93-2325-92E98169EF9E}"/>
              </a:ext>
            </a:extLst>
          </p:cNvPr>
          <p:cNvPicPr>
            <a:picLocks noChangeAspect="1"/>
          </p:cNvPicPr>
          <p:nvPr/>
        </p:nvPicPr>
        <p:blipFill rotWithShape="1">
          <a:blip r:embed="rId2"/>
          <a:srcRect l="13835" t="38187" r="44223" b="23625"/>
          <a:stretch/>
        </p:blipFill>
        <p:spPr>
          <a:xfrm>
            <a:off x="1296140" y="1802168"/>
            <a:ext cx="7590408" cy="3887448"/>
          </a:xfrm>
          <a:prstGeom prst="rect">
            <a:avLst/>
          </a:prstGeom>
        </p:spPr>
      </p:pic>
      <p:pic>
        <p:nvPicPr>
          <p:cNvPr id="4" name="Picture 3">
            <a:extLst>
              <a:ext uri="{FF2B5EF4-FFF2-40B4-BE49-F238E27FC236}">
                <a16:creationId xmlns:a16="http://schemas.microsoft.com/office/drawing/2014/main" id="{D2C05BBF-A548-3C6B-C6CE-3B7F1BA56A9D}"/>
              </a:ext>
            </a:extLst>
          </p:cNvPr>
          <p:cNvPicPr>
            <a:picLocks noChangeAspect="1"/>
          </p:cNvPicPr>
          <p:nvPr/>
        </p:nvPicPr>
        <p:blipFill>
          <a:blip r:embed="rId3"/>
          <a:stretch>
            <a:fillRect/>
          </a:stretch>
        </p:blipFill>
        <p:spPr>
          <a:xfrm>
            <a:off x="1296140" y="562753"/>
            <a:ext cx="5584420" cy="725487"/>
          </a:xfrm>
          <a:prstGeom prst="rect">
            <a:avLst/>
          </a:prstGeom>
        </p:spPr>
      </p:pic>
    </p:spTree>
    <p:extLst>
      <p:ext uri="{BB962C8B-B14F-4D97-AF65-F5344CB8AC3E}">
        <p14:creationId xmlns:p14="http://schemas.microsoft.com/office/powerpoint/2010/main" val="15851577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1167</Words>
  <Application>Microsoft Office PowerPoint</Application>
  <PresentationFormat>Widescreen</PresentationFormat>
  <Paragraphs>71</Paragraphs>
  <Slides>55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Verdana</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Sehgal</dc:creator>
  <cp:lastModifiedBy>Anand Sehgal</cp:lastModifiedBy>
  <cp:revision>25</cp:revision>
  <dcterms:created xsi:type="dcterms:W3CDTF">2023-04-02T03:59:06Z</dcterms:created>
  <dcterms:modified xsi:type="dcterms:W3CDTF">2023-04-25T05:55:28Z</dcterms:modified>
</cp:coreProperties>
</file>